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DM Sans" pitchFamily="2" charset="77"/>
      <p:regular r:id="rId17"/>
      <p:bold r:id="rId18"/>
      <p:italic r:id="rId19"/>
      <p:boldItalic r:id="rId20"/>
    </p:embeddedFont>
    <p:embeddedFont>
      <p:font typeface="DM Sans Bold" pitchFamily="2" charset="77"/>
      <p:regular r:id="rId21"/>
      <p:bold r:id="rId22"/>
    </p:embeddedFont>
    <p:embeddedFont>
      <p:font typeface="Impact" panose="020B0806030902050204" pitchFamily="34" charset="0"/>
      <p:regular r:id="rId23"/>
    </p:embeddedFont>
    <p:embeddedFont>
      <p:font typeface="Montserrat Classic" pitchFamily="2" charset="77"/>
      <p:regular r:id="rId24"/>
    </p:embeddedFont>
    <p:embeddedFont>
      <p:font typeface="Montserrat Classic Bold" pitchFamily="2" charset="77"/>
      <p:regular r:id="rId25"/>
      <p:bold r:id="rId26"/>
    </p:embeddedFont>
    <p:embeddedFont>
      <p:font typeface="Oswald" pitchFamily="2" charset="77"/>
      <p:regular r:id="rId27"/>
    </p:embeddedFont>
    <p:embeddedFont>
      <p:font typeface="Oswald Bold" pitchFamily="2" charset="77"/>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24" autoAdjust="0"/>
  </p:normalViewPr>
  <p:slideViewPr>
    <p:cSldViewPr>
      <p:cViewPr varScale="1">
        <p:scale>
          <a:sx n="71" d="100"/>
          <a:sy n="71" d="100"/>
        </p:scale>
        <p:origin x="76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svg"/><Relationship Id="rId2" Type="http://schemas.openxmlformats.org/officeDocument/2006/relationships/image" Target="../media/image1.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5" Type="http://schemas.openxmlformats.org/officeDocument/2006/relationships/image" Target="../media/image30.png"/><Relationship Id="rId10" Type="http://schemas.openxmlformats.org/officeDocument/2006/relationships/image" Target="../media/image3.svg"/><Relationship Id="rId4" Type="http://schemas.openxmlformats.org/officeDocument/2006/relationships/image" Target="../media/image21.svg"/><Relationship Id="rId9" Type="http://schemas.openxmlformats.org/officeDocument/2006/relationships/image" Target="../media/image2.png"/><Relationship Id="rId1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4763647" y="367924"/>
            <a:ext cx="3060010" cy="3060010"/>
          </a:xfrm>
          <a:custGeom>
            <a:avLst/>
            <a:gdLst/>
            <a:ahLst/>
            <a:cxnLst/>
            <a:rect l="l" t="t" r="r" b="b"/>
            <a:pathLst>
              <a:path w="3060010" h="3060010">
                <a:moveTo>
                  <a:pt x="0" y="0"/>
                </a:moveTo>
                <a:lnTo>
                  <a:pt x="3060011" y="0"/>
                </a:lnTo>
                <a:lnTo>
                  <a:pt x="3060011" y="3060011"/>
                </a:lnTo>
                <a:lnTo>
                  <a:pt x="0" y="3060011"/>
                </a:lnTo>
                <a:lnTo>
                  <a:pt x="0" y="0"/>
                </a:lnTo>
                <a:close/>
              </a:path>
            </a:pathLst>
          </a:custGeom>
          <a:blipFill>
            <a:blip r:embed="rId5"/>
            <a:stretch>
              <a:fillRect/>
            </a:stretch>
          </a:blipFill>
        </p:spPr>
      </p:sp>
      <p:sp>
        <p:nvSpPr>
          <p:cNvPr id="9" name="TextBox 9"/>
          <p:cNvSpPr txBox="1"/>
          <p:nvPr/>
        </p:nvSpPr>
        <p:spPr>
          <a:xfrm>
            <a:off x="4484491" y="3361260"/>
            <a:ext cx="9319018" cy="2940873"/>
          </a:xfrm>
          <a:prstGeom prst="rect">
            <a:avLst/>
          </a:prstGeom>
        </p:spPr>
        <p:txBody>
          <a:bodyPr lIns="0" tIns="0" rIns="0" bIns="0" rtlCol="0" anchor="t">
            <a:spAutoFit/>
          </a:bodyPr>
          <a:lstStyle/>
          <a:p>
            <a:pPr algn="ctr">
              <a:lnSpc>
                <a:spcPts val="11755"/>
              </a:lnSpc>
            </a:pPr>
            <a:r>
              <a:rPr lang="en-US" sz="8518" spc="834">
                <a:solidFill>
                  <a:srgbClr val="231F20"/>
                </a:solidFill>
                <a:latin typeface="Oswald Bold"/>
              </a:rPr>
              <a:t>FIFA INSIGHT CREW</a:t>
            </a:r>
          </a:p>
        </p:txBody>
      </p:sp>
      <p:sp>
        <p:nvSpPr>
          <p:cNvPr id="10" name="TextBox 10"/>
          <p:cNvSpPr txBox="1"/>
          <p:nvPr/>
        </p:nvSpPr>
        <p:spPr>
          <a:xfrm>
            <a:off x="4236347" y="6543656"/>
            <a:ext cx="9815307" cy="621094"/>
          </a:xfrm>
          <a:prstGeom prst="rect">
            <a:avLst/>
          </a:prstGeom>
        </p:spPr>
        <p:txBody>
          <a:bodyPr lIns="0" tIns="0" rIns="0" bIns="0" rtlCol="0" anchor="t">
            <a:spAutoFit/>
          </a:bodyPr>
          <a:lstStyle/>
          <a:p>
            <a:pPr algn="ctr">
              <a:lnSpc>
                <a:spcPts val="5056"/>
              </a:lnSpc>
            </a:pPr>
            <a:r>
              <a:rPr lang="en-US" sz="3663" spc="359">
                <a:solidFill>
                  <a:srgbClr val="231F20"/>
                </a:solidFill>
                <a:latin typeface="Oswald"/>
              </a:rPr>
              <a:t>ALY 6015 - INTERMEDIATE ANALYTICS</a:t>
            </a:r>
          </a:p>
        </p:txBody>
      </p:sp>
      <p:sp>
        <p:nvSpPr>
          <p:cNvPr id="11" name="TextBox 11"/>
          <p:cNvSpPr txBox="1"/>
          <p:nvPr/>
        </p:nvSpPr>
        <p:spPr>
          <a:xfrm>
            <a:off x="2719596" y="8089462"/>
            <a:ext cx="12848809" cy="812984"/>
          </a:xfrm>
          <a:prstGeom prst="rect">
            <a:avLst/>
          </a:prstGeom>
        </p:spPr>
        <p:txBody>
          <a:bodyPr lIns="0" tIns="0" rIns="0" bIns="0" rtlCol="0" anchor="t">
            <a:spAutoFit/>
          </a:bodyPr>
          <a:lstStyle/>
          <a:p>
            <a:pPr algn="ctr">
              <a:lnSpc>
                <a:spcPts val="3247"/>
              </a:lnSpc>
            </a:pPr>
            <a:r>
              <a:rPr lang="en-US" sz="2353" spc="124">
                <a:solidFill>
                  <a:srgbClr val="231F20"/>
                </a:solidFill>
                <a:latin typeface="Montserrat Classic Bold"/>
              </a:rPr>
              <a:t>TEAM MEMBERS: </a:t>
            </a:r>
            <a:r>
              <a:rPr lang="en-US" sz="2353" spc="124">
                <a:solidFill>
                  <a:srgbClr val="231F20"/>
                </a:solidFill>
                <a:latin typeface="Montserrat Classic"/>
              </a:rPr>
              <a:t>SANKALP SUSIL KUMAR BISWAL, SANCHI GUPTA, </a:t>
            </a:r>
          </a:p>
          <a:p>
            <a:pPr algn="ctr">
              <a:lnSpc>
                <a:spcPts val="3247"/>
              </a:lnSpc>
            </a:pPr>
            <a:r>
              <a:rPr lang="en-US" sz="2353" spc="124">
                <a:solidFill>
                  <a:srgbClr val="231F20"/>
                </a:solidFill>
                <a:latin typeface="Montserrat Classic"/>
              </a:rPr>
              <a:t>SHARANYA BADRINARAYANAN, RATNESH MISHRA, RHEA JOHN THOPPIL</a:t>
            </a:r>
          </a:p>
        </p:txBody>
      </p:sp>
      <p:sp>
        <p:nvSpPr>
          <p:cNvPr id="12" name="TextBox 12"/>
          <p:cNvSpPr txBox="1"/>
          <p:nvPr/>
        </p:nvSpPr>
        <p:spPr>
          <a:xfrm>
            <a:off x="2719596" y="9239250"/>
            <a:ext cx="12848809" cy="353117"/>
          </a:xfrm>
          <a:prstGeom prst="rect">
            <a:avLst/>
          </a:prstGeom>
        </p:spPr>
        <p:txBody>
          <a:bodyPr lIns="0" tIns="0" rIns="0" bIns="0" rtlCol="0" anchor="t">
            <a:spAutoFit/>
          </a:bodyPr>
          <a:lstStyle/>
          <a:p>
            <a:pPr algn="ctr">
              <a:lnSpc>
                <a:spcPts val="2833"/>
              </a:lnSpc>
            </a:pPr>
            <a:r>
              <a:rPr lang="en-US" sz="2053" spc="108">
                <a:solidFill>
                  <a:srgbClr val="231F20"/>
                </a:solidFill>
                <a:latin typeface="Montserrat Classic Bold"/>
              </a:rPr>
              <a:t>INSTRUCTOR: </a:t>
            </a:r>
            <a:r>
              <a:rPr lang="en-US" sz="2053" spc="108">
                <a:solidFill>
                  <a:srgbClr val="231F20"/>
                </a:solidFill>
                <a:latin typeface="Montserrat Classic"/>
              </a:rPr>
              <a:t>VLADIMIR SHAPIRO, NORTHEASTERN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1300076" y="8038401"/>
            <a:ext cx="2062231" cy="2062231"/>
          </a:xfrm>
          <a:custGeom>
            <a:avLst/>
            <a:gdLst/>
            <a:ahLst/>
            <a:cxnLst/>
            <a:rect l="l" t="t" r="r" b="b"/>
            <a:pathLst>
              <a:path w="2062231" h="2062231">
                <a:moveTo>
                  <a:pt x="0" y="0"/>
                </a:moveTo>
                <a:lnTo>
                  <a:pt x="2062230" y="0"/>
                </a:lnTo>
                <a:lnTo>
                  <a:pt x="2062230" y="2062230"/>
                </a:lnTo>
                <a:lnTo>
                  <a:pt x="0" y="2062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307472" y="7862834"/>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469504" y="8186798"/>
            <a:ext cx="2062231" cy="2062231"/>
          </a:xfrm>
          <a:custGeom>
            <a:avLst/>
            <a:gdLst/>
            <a:ahLst/>
            <a:cxnLst/>
            <a:rect l="l" t="t" r="r" b="b"/>
            <a:pathLst>
              <a:path w="2062231" h="2062231">
                <a:moveTo>
                  <a:pt x="0" y="0"/>
                </a:moveTo>
                <a:lnTo>
                  <a:pt x="2062231" y="0"/>
                </a:lnTo>
                <a:lnTo>
                  <a:pt x="2062231" y="2062230"/>
                </a:lnTo>
                <a:lnTo>
                  <a:pt x="0" y="2062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5025399" y="8764294"/>
            <a:ext cx="950440" cy="907238"/>
          </a:xfrm>
          <a:custGeom>
            <a:avLst/>
            <a:gdLst/>
            <a:ahLst/>
            <a:cxnLst/>
            <a:rect l="l" t="t" r="r" b="b"/>
            <a:pathLst>
              <a:path w="950440" h="907238">
                <a:moveTo>
                  <a:pt x="0" y="0"/>
                </a:moveTo>
                <a:lnTo>
                  <a:pt x="950441" y="0"/>
                </a:lnTo>
                <a:lnTo>
                  <a:pt x="950441" y="907238"/>
                </a:lnTo>
                <a:lnTo>
                  <a:pt x="0" y="9072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a:off x="617724" y="2334028"/>
            <a:ext cx="3474003" cy="647719"/>
            <a:chOff x="0" y="0"/>
            <a:chExt cx="914964" cy="170593"/>
          </a:xfrm>
        </p:grpSpPr>
        <p:sp>
          <p:nvSpPr>
            <p:cNvPr id="8" name="Freeform 8"/>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9" name="TextBox 9"/>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Finding n° 1</a:t>
              </a:r>
            </a:p>
          </p:txBody>
        </p:sp>
      </p:grpSp>
      <p:sp>
        <p:nvSpPr>
          <p:cNvPr id="10" name="TextBox 10"/>
          <p:cNvSpPr txBox="1"/>
          <p:nvPr/>
        </p:nvSpPr>
        <p:spPr>
          <a:xfrm>
            <a:off x="538073" y="3199629"/>
            <a:ext cx="3633306" cy="4704731"/>
          </a:xfrm>
          <a:prstGeom prst="rect">
            <a:avLst/>
          </a:prstGeom>
        </p:spPr>
        <p:txBody>
          <a:bodyPr lIns="0" tIns="0" rIns="0" bIns="0" rtlCol="0" anchor="t">
            <a:spAutoFit/>
          </a:bodyPr>
          <a:lstStyle/>
          <a:p>
            <a:pPr marL="0" lvl="0" indent="0" algn="ctr">
              <a:lnSpc>
                <a:spcPts val="2912"/>
              </a:lnSpc>
              <a:spcBef>
                <a:spcPct val="0"/>
              </a:spcBef>
            </a:pPr>
            <a:r>
              <a:rPr lang="en-US" sz="2110" spc="206">
                <a:solidFill>
                  <a:srgbClr val="000000"/>
                </a:solidFill>
                <a:latin typeface="DM Sans"/>
              </a:rPr>
              <a:t>Lasso regularization helps in identifying and prioritizing key attributes, allowing an understanding of factors influencing player ratings. The MSE evaluation provides a comprehensive assessment of the model's predictive accuracy and potential areas for improvement.</a:t>
            </a:r>
          </a:p>
        </p:txBody>
      </p:sp>
      <p:grpSp>
        <p:nvGrpSpPr>
          <p:cNvPr id="11" name="Group 11"/>
          <p:cNvGrpSpPr/>
          <p:nvPr/>
        </p:nvGrpSpPr>
        <p:grpSpPr>
          <a:xfrm>
            <a:off x="4918715" y="2923394"/>
            <a:ext cx="3474003" cy="647719"/>
            <a:chOff x="0" y="0"/>
            <a:chExt cx="914964" cy="170593"/>
          </a:xfrm>
        </p:grpSpPr>
        <p:sp>
          <p:nvSpPr>
            <p:cNvPr id="12" name="Freeform 12"/>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3" name="TextBox 13"/>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Finding n° 2</a:t>
              </a:r>
            </a:p>
          </p:txBody>
        </p:sp>
      </p:grpSp>
      <p:grpSp>
        <p:nvGrpSpPr>
          <p:cNvPr id="14" name="Group 14"/>
          <p:cNvGrpSpPr/>
          <p:nvPr/>
        </p:nvGrpSpPr>
        <p:grpSpPr>
          <a:xfrm>
            <a:off x="9714577" y="2334028"/>
            <a:ext cx="3474003" cy="647719"/>
            <a:chOff x="0" y="0"/>
            <a:chExt cx="914964" cy="170593"/>
          </a:xfrm>
        </p:grpSpPr>
        <p:sp>
          <p:nvSpPr>
            <p:cNvPr id="15" name="Freeform 15"/>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6" name="TextBox 16"/>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Finding n° 3</a:t>
              </a:r>
            </a:p>
          </p:txBody>
        </p:sp>
      </p:grpSp>
      <p:sp>
        <p:nvSpPr>
          <p:cNvPr id="17" name="Freeform 17"/>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rot="-4176364">
            <a:off x="-4762988" y="7089584"/>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9" name="Group 19"/>
          <p:cNvGrpSpPr/>
          <p:nvPr/>
        </p:nvGrpSpPr>
        <p:grpSpPr>
          <a:xfrm>
            <a:off x="14230717" y="2753833"/>
            <a:ext cx="3474003" cy="64771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Finding n° 4</a:t>
              </a:r>
            </a:p>
          </p:txBody>
        </p:sp>
      </p:grpSp>
      <p:sp>
        <p:nvSpPr>
          <p:cNvPr id="22" name="Freeform 22"/>
          <p:cNvSpPr/>
          <p:nvPr/>
        </p:nvSpPr>
        <p:spPr>
          <a:xfrm>
            <a:off x="11832403" y="8388576"/>
            <a:ext cx="997576" cy="1361879"/>
          </a:xfrm>
          <a:custGeom>
            <a:avLst/>
            <a:gdLst/>
            <a:ahLst/>
            <a:cxnLst/>
            <a:rect l="l" t="t" r="r" b="b"/>
            <a:pathLst>
              <a:path w="997576" h="1361879">
                <a:moveTo>
                  <a:pt x="0" y="0"/>
                </a:moveTo>
                <a:lnTo>
                  <a:pt x="997576" y="0"/>
                </a:lnTo>
                <a:lnTo>
                  <a:pt x="997576" y="1361879"/>
                </a:lnTo>
                <a:lnTo>
                  <a:pt x="0" y="13618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Freeform 23"/>
          <p:cNvSpPr/>
          <p:nvPr/>
        </p:nvSpPr>
        <p:spPr>
          <a:xfrm>
            <a:off x="-2851369" y="-3442596"/>
            <a:ext cx="6038702" cy="6196429"/>
          </a:xfrm>
          <a:custGeom>
            <a:avLst/>
            <a:gdLst/>
            <a:ahLst/>
            <a:cxnLst/>
            <a:rect l="l" t="t" r="r" b="b"/>
            <a:pathLst>
              <a:path w="6038702" h="6196429">
                <a:moveTo>
                  <a:pt x="0" y="0"/>
                </a:moveTo>
                <a:lnTo>
                  <a:pt x="6038702" y="0"/>
                </a:lnTo>
                <a:lnTo>
                  <a:pt x="6038702" y="6196429"/>
                </a:lnTo>
                <a:lnTo>
                  <a:pt x="0" y="61964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a:off x="8112885" y="7026335"/>
            <a:ext cx="2062231" cy="2062231"/>
          </a:xfrm>
          <a:custGeom>
            <a:avLst/>
            <a:gdLst/>
            <a:ahLst/>
            <a:cxnLst/>
            <a:rect l="l" t="t" r="r" b="b"/>
            <a:pathLst>
              <a:path w="2062231" h="2062231">
                <a:moveTo>
                  <a:pt x="0" y="0"/>
                </a:moveTo>
                <a:lnTo>
                  <a:pt x="2062230" y="0"/>
                </a:lnTo>
                <a:lnTo>
                  <a:pt x="2062230" y="2062231"/>
                </a:lnTo>
                <a:lnTo>
                  <a:pt x="0" y="206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8707250" y="7467824"/>
            <a:ext cx="873501" cy="1141153"/>
          </a:xfrm>
          <a:custGeom>
            <a:avLst/>
            <a:gdLst/>
            <a:ahLst/>
            <a:cxnLst/>
            <a:rect l="l" t="t" r="r" b="b"/>
            <a:pathLst>
              <a:path w="873501" h="1141153">
                <a:moveTo>
                  <a:pt x="0" y="0"/>
                </a:moveTo>
                <a:lnTo>
                  <a:pt x="873500" y="0"/>
                </a:lnTo>
                <a:lnTo>
                  <a:pt x="873500" y="1141153"/>
                </a:lnTo>
                <a:lnTo>
                  <a:pt x="0" y="11411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6" name="TextBox 26"/>
          <p:cNvSpPr txBox="1"/>
          <p:nvPr/>
        </p:nvSpPr>
        <p:spPr>
          <a:xfrm>
            <a:off x="4712797" y="3742549"/>
            <a:ext cx="3885839" cy="4342790"/>
          </a:xfrm>
          <a:prstGeom prst="rect">
            <a:avLst/>
          </a:prstGeom>
        </p:spPr>
        <p:txBody>
          <a:bodyPr lIns="0" tIns="0" rIns="0" bIns="0" rtlCol="0" anchor="t">
            <a:spAutoFit/>
          </a:bodyPr>
          <a:lstStyle/>
          <a:p>
            <a:pPr algn="ctr">
              <a:lnSpc>
                <a:spcPts val="2911"/>
              </a:lnSpc>
            </a:pPr>
            <a:r>
              <a:rPr lang="en-US" sz="2109" spc="206">
                <a:solidFill>
                  <a:srgbClr val="000000"/>
                </a:solidFill>
                <a:latin typeface="DM Sans"/>
              </a:rPr>
              <a:t>KKN Model has a good accuracy &amp; is good at predicting Goalkeepers. The model seems to be moderately reliable, but improvements could be made, especially in predicting Forward and Midfielder positions, which have lower sensitivity.</a:t>
            </a:r>
          </a:p>
          <a:p>
            <a:pPr marL="0" lvl="0" indent="0" algn="ctr">
              <a:lnSpc>
                <a:spcPts val="2911"/>
              </a:lnSpc>
              <a:spcBef>
                <a:spcPct val="0"/>
              </a:spcBef>
            </a:pPr>
            <a:endParaRPr lang="en-US" sz="2109" spc="206">
              <a:solidFill>
                <a:srgbClr val="000000"/>
              </a:solidFill>
              <a:latin typeface="DM Sans"/>
            </a:endParaRPr>
          </a:p>
        </p:txBody>
      </p:sp>
      <p:sp>
        <p:nvSpPr>
          <p:cNvPr id="27" name="TextBox 27"/>
          <p:cNvSpPr txBox="1"/>
          <p:nvPr/>
        </p:nvSpPr>
        <p:spPr>
          <a:xfrm>
            <a:off x="9714577" y="3153646"/>
            <a:ext cx="3496067" cy="4342781"/>
          </a:xfrm>
          <a:prstGeom prst="rect">
            <a:avLst/>
          </a:prstGeom>
        </p:spPr>
        <p:txBody>
          <a:bodyPr lIns="0" tIns="0" rIns="0" bIns="0" rtlCol="0" anchor="t">
            <a:spAutoFit/>
          </a:bodyPr>
          <a:lstStyle/>
          <a:p>
            <a:pPr algn="ctr">
              <a:lnSpc>
                <a:spcPts val="2912"/>
              </a:lnSpc>
            </a:pPr>
            <a:r>
              <a:rPr lang="en-US" sz="2110" spc="206">
                <a:solidFill>
                  <a:srgbClr val="000000"/>
                </a:solidFill>
                <a:latin typeface="DM Sans"/>
              </a:rPr>
              <a:t>Wilcoxon rank sum test  indicates no significant difference in average pace between players under 25 and those 25 and above, despite visual difference. Age, therefore, does not seem to be a predictor of average pace in this dataset.</a:t>
            </a:r>
          </a:p>
          <a:p>
            <a:pPr marL="0" lvl="0" indent="0" algn="ctr">
              <a:lnSpc>
                <a:spcPts val="2912"/>
              </a:lnSpc>
              <a:spcBef>
                <a:spcPct val="0"/>
              </a:spcBef>
            </a:pPr>
            <a:endParaRPr lang="en-US" sz="2110" spc="206">
              <a:solidFill>
                <a:srgbClr val="000000"/>
              </a:solidFill>
              <a:latin typeface="DM Sans"/>
            </a:endParaRPr>
          </a:p>
        </p:txBody>
      </p:sp>
      <p:sp>
        <p:nvSpPr>
          <p:cNvPr id="28" name="TextBox 28"/>
          <p:cNvSpPr txBox="1"/>
          <p:nvPr/>
        </p:nvSpPr>
        <p:spPr>
          <a:xfrm>
            <a:off x="14219556" y="3533014"/>
            <a:ext cx="3465679" cy="58214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000000"/>
                </a:solidFill>
                <a:latin typeface="DM Sans"/>
              </a:rPr>
              <a:t>The linear regression model, with a high R-squared value, indicates a strong predictive capability, identifying key player attributes that correlate with market value. Release clause, wages, and international reputation are the strongest predictors, signifying that market value isn't just about player performance stats but also contractual and reputation factors.</a:t>
            </a:r>
          </a:p>
        </p:txBody>
      </p:sp>
      <p:sp>
        <p:nvSpPr>
          <p:cNvPr id="29" name="TextBox 29"/>
          <p:cNvSpPr txBox="1"/>
          <p:nvPr/>
        </p:nvSpPr>
        <p:spPr>
          <a:xfrm>
            <a:off x="2854236" y="478851"/>
            <a:ext cx="12579528" cy="1250061"/>
          </a:xfrm>
          <a:prstGeom prst="rect">
            <a:avLst/>
          </a:prstGeom>
        </p:spPr>
        <p:txBody>
          <a:bodyPr lIns="0" tIns="0" rIns="0" bIns="0" rtlCol="0" anchor="t">
            <a:spAutoFit/>
          </a:bodyPr>
          <a:lstStyle/>
          <a:p>
            <a:pPr algn="ctr">
              <a:lnSpc>
                <a:spcPts val="10212"/>
              </a:lnSpc>
            </a:pPr>
            <a:r>
              <a:rPr lang="en-US" sz="7400" spc="725">
                <a:solidFill>
                  <a:srgbClr val="000000"/>
                </a:solidFill>
                <a:latin typeface="Oswald Bold"/>
              </a:rPr>
              <a:t>FINDINGS &amp; 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314123"/>
            <a:chOff x="0" y="0"/>
            <a:chExt cx="4816593" cy="609481"/>
          </a:xfrm>
        </p:grpSpPr>
        <p:sp>
          <p:nvSpPr>
            <p:cNvPr id="4" name="Freeform 4"/>
            <p:cNvSpPr/>
            <p:nvPr/>
          </p:nvSpPr>
          <p:spPr>
            <a:xfrm>
              <a:off x="0" y="0"/>
              <a:ext cx="4816592" cy="609481"/>
            </a:xfrm>
            <a:custGeom>
              <a:avLst/>
              <a:gdLst/>
              <a:ahLst/>
              <a:cxnLst/>
              <a:rect l="l" t="t" r="r" b="b"/>
              <a:pathLst>
                <a:path w="4816592" h="609481">
                  <a:moveTo>
                    <a:pt x="0" y="0"/>
                  </a:moveTo>
                  <a:lnTo>
                    <a:pt x="4816592" y="0"/>
                  </a:lnTo>
                  <a:lnTo>
                    <a:pt x="4816592" y="609481"/>
                  </a:lnTo>
                  <a:lnTo>
                    <a:pt x="0" y="609481"/>
                  </a:lnTo>
                  <a:close/>
                </a:path>
              </a:pathLst>
            </a:custGeom>
            <a:solidFill>
              <a:srgbClr val="1A1A1A"/>
            </a:solidFill>
          </p:spPr>
        </p:sp>
        <p:sp>
          <p:nvSpPr>
            <p:cNvPr id="5" name="TextBox 5"/>
            <p:cNvSpPr txBox="1"/>
            <p:nvPr/>
          </p:nvSpPr>
          <p:spPr>
            <a:xfrm>
              <a:off x="0" y="-19050"/>
              <a:ext cx="4816593" cy="62853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203349" y="-4729397"/>
            <a:ext cx="6864230" cy="7043519"/>
          </a:xfrm>
          <a:custGeom>
            <a:avLst/>
            <a:gdLst/>
            <a:ahLst/>
            <a:cxnLst/>
            <a:rect l="l" t="t" r="r" b="b"/>
            <a:pathLst>
              <a:path w="6864230" h="7043519">
                <a:moveTo>
                  <a:pt x="0" y="0"/>
                </a:moveTo>
                <a:lnTo>
                  <a:pt x="6864229" y="0"/>
                </a:lnTo>
                <a:lnTo>
                  <a:pt x="6864229" y="7043520"/>
                </a:lnTo>
                <a:lnTo>
                  <a:pt x="0" y="7043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038702" cy="6196429"/>
          </a:xfrm>
          <a:custGeom>
            <a:avLst/>
            <a:gdLst/>
            <a:ahLst/>
            <a:cxnLst/>
            <a:rect l="l" t="t" r="r" b="b"/>
            <a:pathLst>
              <a:path w="6038702" h="6196429">
                <a:moveTo>
                  <a:pt x="0" y="0"/>
                </a:moveTo>
                <a:lnTo>
                  <a:pt x="6038702" y="0"/>
                </a:lnTo>
                <a:lnTo>
                  <a:pt x="6038702" y="6196429"/>
                </a:lnTo>
                <a:lnTo>
                  <a:pt x="0" y="61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88600" y="2476542"/>
            <a:ext cx="15910801" cy="7625220"/>
            <a:chOff x="0" y="0"/>
            <a:chExt cx="3072634" cy="1472554"/>
          </a:xfrm>
        </p:grpSpPr>
        <p:sp>
          <p:nvSpPr>
            <p:cNvPr id="9" name="Freeform 9"/>
            <p:cNvSpPr/>
            <p:nvPr/>
          </p:nvSpPr>
          <p:spPr>
            <a:xfrm>
              <a:off x="0" y="0"/>
              <a:ext cx="3072634" cy="1472554"/>
            </a:xfrm>
            <a:custGeom>
              <a:avLst/>
              <a:gdLst/>
              <a:ahLst/>
              <a:cxnLst/>
              <a:rect l="l" t="t" r="r" b="b"/>
              <a:pathLst>
                <a:path w="3072634" h="1472554">
                  <a:moveTo>
                    <a:pt x="0" y="0"/>
                  </a:moveTo>
                  <a:lnTo>
                    <a:pt x="3072634" y="0"/>
                  </a:lnTo>
                  <a:lnTo>
                    <a:pt x="3072634" y="1472554"/>
                  </a:lnTo>
                  <a:lnTo>
                    <a:pt x="0" y="1472554"/>
                  </a:lnTo>
                  <a:close/>
                </a:path>
              </a:pathLst>
            </a:custGeom>
            <a:solidFill>
              <a:srgbClr val="000000">
                <a:alpha val="0"/>
              </a:srgbClr>
            </a:solidFill>
            <a:ln w="38100" cap="sq">
              <a:solidFill>
                <a:srgbClr val="000000"/>
              </a:solidFill>
              <a:prstDash val="solid"/>
              <a:miter/>
            </a:ln>
          </p:spPr>
        </p:sp>
        <p:sp>
          <p:nvSpPr>
            <p:cNvPr id="10" name="TextBox 10"/>
            <p:cNvSpPr txBox="1"/>
            <p:nvPr/>
          </p:nvSpPr>
          <p:spPr>
            <a:xfrm>
              <a:off x="0" y="-19050"/>
              <a:ext cx="3072634" cy="1491604"/>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270482" y="2608185"/>
            <a:ext cx="15747035" cy="7678815"/>
          </a:xfrm>
          <a:prstGeom prst="rect">
            <a:avLst/>
          </a:prstGeom>
        </p:spPr>
        <p:txBody>
          <a:bodyPr lIns="0" tIns="0" rIns="0" bIns="0" rtlCol="0" anchor="t">
            <a:spAutoFit/>
          </a:bodyPr>
          <a:lstStyle/>
          <a:p>
            <a:pPr marL="530754" lvl="1" indent="-265377">
              <a:lnSpc>
                <a:spcPts val="3392"/>
              </a:lnSpc>
              <a:buFont typeface="Arial"/>
              <a:buChar char="•"/>
            </a:pPr>
            <a:r>
              <a:rPr lang="en-US" sz="2458" spc="240">
                <a:solidFill>
                  <a:srgbClr val="231F20"/>
                </a:solidFill>
                <a:latin typeface="DM Sans"/>
              </a:rPr>
              <a:t> A host of comprehensive sports datasets for research, analysis, data modeling, data-visualization, predictions, machine-learning ETC. Sports. (n.d.). &lt;https://sports-statistics.com/sports-data/sports-data-sets-for-data-modeling-visualization-predictions-machine-learning/&gt;</a:t>
            </a:r>
          </a:p>
          <a:p>
            <a:pPr marL="530754" lvl="1" indent="-265377">
              <a:lnSpc>
                <a:spcPts val="3392"/>
              </a:lnSpc>
              <a:buFont typeface="Arial"/>
              <a:buChar char="•"/>
            </a:pPr>
            <a:r>
              <a:rPr lang="en-US" sz="2458" spc="240">
                <a:solidFill>
                  <a:srgbClr val="231F20"/>
                </a:solidFill>
                <a:latin typeface="DM Sans"/>
              </a:rPr>
              <a:t> Developing research questions. Library. (2023, March 3). &lt;https://www.monash.edu/library/help/assignments-research/developing-research-questions&gt;</a:t>
            </a:r>
          </a:p>
          <a:p>
            <a:pPr marL="530754" lvl="1" indent="-265377">
              <a:lnSpc>
                <a:spcPts val="3392"/>
              </a:lnSpc>
              <a:buFont typeface="Arial"/>
              <a:buChar char="•"/>
            </a:pPr>
            <a:r>
              <a:rPr lang="en-US" sz="2458" spc="240">
                <a:solidFill>
                  <a:srgbClr val="231F20"/>
                </a:solidFill>
                <a:latin typeface="DM Sans"/>
              </a:rPr>
              <a:t>OpenAI. (2021). ChatGPT (Version 3.5). OpenAI.https://chat.openai.com/</a:t>
            </a:r>
          </a:p>
          <a:p>
            <a:pPr marL="530754" lvl="1" indent="-265377">
              <a:lnSpc>
                <a:spcPts val="3392"/>
              </a:lnSpc>
              <a:buFont typeface="Arial"/>
              <a:buChar char="•"/>
            </a:pPr>
            <a:r>
              <a:rPr lang="en-US" sz="2458" spc="240">
                <a:solidFill>
                  <a:srgbClr val="231F20"/>
                </a:solidFill>
                <a:latin typeface="DM Sans"/>
              </a:rPr>
              <a:t>Lasso Regression in R Programming. (2023, December 19). GeeksforGeeks. https://www.geeksforgeeks.org/lasso-regression-in-r-programming/</a:t>
            </a:r>
          </a:p>
          <a:p>
            <a:pPr marL="530754" lvl="1" indent="-265377">
              <a:lnSpc>
                <a:spcPts val="3392"/>
              </a:lnSpc>
              <a:buFont typeface="Arial"/>
              <a:buChar char="•"/>
            </a:pPr>
            <a:r>
              <a:rPr lang="en-US" sz="2458" spc="240">
                <a:solidFill>
                  <a:srgbClr val="231F20"/>
                </a:solidFill>
                <a:latin typeface="DM Sans"/>
              </a:rPr>
              <a:t>Brownlee, J. (2019, August 22). Feature Selection with the Caret R Package. MachineLearningMastery.com. https://machinelearningmastery.com/feature-selection-with-the-caret-r-package/</a:t>
            </a:r>
          </a:p>
          <a:p>
            <a:pPr marL="530754" lvl="1" indent="-265377">
              <a:lnSpc>
                <a:spcPts val="3392"/>
              </a:lnSpc>
              <a:buFont typeface="Arial"/>
              <a:buChar char="•"/>
            </a:pPr>
            <a:r>
              <a:rPr lang="en-US" sz="2458" spc="240">
                <a:solidFill>
                  <a:srgbClr val="231F20"/>
                </a:solidFill>
                <a:latin typeface="DM Sans"/>
              </a:rPr>
              <a:t>How to Plot Predicted Values in R. (2021, December 19). GeeksforGeeks. https://www.geeksforgeeks.org/how-to-plot-predicted-values-in-r/</a:t>
            </a:r>
          </a:p>
          <a:p>
            <a:pPr marL="530754" lvl="1" indent="-265377">
              <a:lnSpc>
                <a:spcPts val="3392"/>
              </a:lnSpc>
              <a:buFont typeface="Arial"/>
              <a:buChar char="•"/>
            </a:pPr>
            <a:r>
              <a:rPr lang="en-US" sz="2458" spc="240">
                <a:solidFill>
                  <a:srgbClr val="231F20"/>
                </a:solidFill>
                <a:latin typeface="DM Sans"/>
              </a:rPr>
              <a:t>Stepwise regression. (2024, January 21). Wikipedia. https://en.wikipedia.org/wiki/Stepwise_regression</a:t>
            </a:r>
          </a:p>
          <a:p>
            <a:pPr>
              <a:lnSpc>
                <a:spcPts val="3148"/>
              </a:lnSpc>
            </a:pPr>
            <a:endParaRPr lang="en-US" sz="2458" spc="240">
              <a:solidFill>
                <a:srgbClr val="231F20"/>
              </a:solidFill>
              <a:latin typeface="DM Sans"/>
            </a:endParaRPr>
          </a:p>
        </p:txBody>
      </p:sp>
      <p:sp>
        <p:nvSpPr>
          <p:cNvPr id="12" name="TextBox 12"/>
          <p:cNvSpPr txBox="1"/>
          <p:nvPr/>
        </p:nvSpPr>
        <p:spPr>
          <a:xfrm>
            <a:off x="3690980" y="478851"/>
            <a:ext cx="10906040" cy="1250061"/>
          </a:xfrm>
          <a:prstGeom prst="rect">
            <a:avLst/>
          </a:prstGeom>
        </p:spPr>
        <p:txBody>
          <a:bodyPr lIns="0" tIns="0" rIns="0" bIns="0" rtlCol="0" anchor="t">
            <a:spAutoFit/>
          </a:bodyPr>
          <a:lstStyle/>
          <a:p>
            <a:pPr algn="ctr">
              <a:lnSpc>
                <a:spcPts val="10212"/>
              </a:lnSpc>
            </a:pPr>
            <a:r>
              <a:rPr lang="en-US" sz="7400" spc="725">
                <a:solidFill>
                  <a:srgbClr val="FFFFFF"/>
                </a:solidFill>
                <a:latin typeface="Oswald Bold"/>
              </a:rPr>
              <a:t>REFERENCES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02322" y="321160"/>
            <a:ext cx="17657221" cy="9684442"/>
            <a:chOff x="0" y="0"/>
            <a:chExt cx="4650462" cy="2550635"/>
          </a:xfrm>
        </p:grpSpPr>
        <p:sp>
          <p:nvSpPr>
            <p:cNvPr id="4" name="Freeform 4"/>
            <p:cNvSpPr/>
            <p:nvPr/>
          </p:nvSpPr>
          <p:spPr>
            <a:xfrm>
              <a:off x="0" y="0"/>
              <a:ext cx="4650461" cy="2550635"/>
            </a:xfrm>
            <a:custGeom>
              <a:avLst/>
              <a:gdLst/>
              <a:ahLst/>
              <a:cxnLst/>
              <a:rect l="l" t="t" r="r" b="b"/>
              <a:pathLst>
                <a:path w="4650461" h="2550635">
                  <a:moveTo>
                    <a:pt x="0" y="0"/>
                  </a:moveTo>
                  <a:lnTo>
                    <a:pt x="4650461" y="0"/>
                  </a:lnTo>
                  <a:lnTo>
                    <a:pt x="4650461" y="2550635"/>
                  </a:lnTo>
                  <a:lnTo>
                    <a:pt x="0" y="2550635"/>
                  </a:lnTo>
                  <a:close/>
                </a:path>
              </a:pathLst>
            </a:custGeom>
            <a:solidFill>
              <a:srgbClr val="CCCCCC"/>
            </a:solidFill>
          </p:spPr>
        </p:sp>
        <p:sp>
          <p:nvSpPr>
            <p:cNvPr id="5" name="TextBox 5"/>
            <p:cNvSpPr txBox="1"/>
            <p:nvPr/>
          </p:nvSpPr>
          <p:spPr>
            <a:xfrm>
              <a:off x="0" y="-19050"/>
              <a:ext cx="4650462" cy="256968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2826548" y="604581"/>
            <a:ext cx="4432752" cy="4061729"/>
          </a:xfrm>
          <a:custGeom>
            <a:avLst/>
            <a:gdLst/>
            <a:ahLst/>
            <a:cxnLst/>
            <a:rect l="l" t="t" r="r" b="b"/>
            <a:pathLst>
              <a:path w="4432752" h="4061729">
                <a:moveTo>
                  <a:pt x="0" y="0"/>
                </a:moveTo>
                <a:lnTo>
                  <a:pt x="4432752" y="0"/>
                </a:lnTo>
                <a:lnTo>
                  <a:pt x="4432752" y="4061729"/>
                </a:lnTo>
                <a:lnTo>
                  <a:pt x="0" y="4061729"/>
                </a:lnTo>
                <a:lnTo>
                  <a:pt x="0" y="0"/>
                </a:lnTo>
                <a:close/>
              </a:path>
            </a:pathLst>
          </a:custGeom>
          <a:blipFill>
            <a:blip r:embed="rId3"/>
            <a:stretch>
              <a:fillRect/>
            </a:stretch>
          </a:blipFill>
        </p:spPr>
      </p:sp>
      <p:sp>
        <p:nvSpPr>
          <p:cNvPr id="7" name="Freeform 7"/>
          <p:cNvSpPr/>
          <p:nvPr/>
        </p:nvSpPr>
        <p:spPr>
          <a:xfrm>
            <a:off x="1714523" y="6026437"/>
            <a:ext cx="8577049" cy="908317"/>
          </a:xfrm>
          <a:custGeom>
            <a:avLst/>
            <a:gdLst/>
            <a:ahLst/>
            <a:cxnLst/>
            <a:rect l="l" t="t" r="r" b="b"/>
            <a:pathLst>
              <a:path w="8577049" h="908317">
                <a:moveTo>
                  <a:pt x="0" y="0"/>
                </a:moveTo>
                <a:lnTo>
                  <a:pt x="8577049" y="0"/>
                </a:lnTo>
                <a:lnTo>
                  <a:pt x="8577049" y="908317"/>
                </a:lnTo>
                <a:lnTo>
                  <a:pt x="0" y="908317"/>
                </a:lnTo>
                <a:lnTo>
                  <a:pt x="0" y="0"/>
                </a:lnTo>
                <a:close/>
              </a:path>
            </a:pathLst>
          </a:custGeom>
          <a:blipFill>
            <a:blip r:embed="rId4"/>
            <a:stretch>
              <a:fillRect t="-86495"/>
            </a:stretch>
          </a:blipFill>
        </p:spPr>
      </p:sp>
      <p:sp>
        <p:nvSpPr>
          <p:cNvPr id="8" name="Freeform 8"/>
          <p:cNvSpPr/>
          <p:nvPr/>
        </p:nvSpPr>
        <p:spPr>
          <a:xfrm>
            <a:off x="-4411496" y="-2102257"/>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518455" y="2860540"/>
            <a:ext cx="8565446" cy="3611540"/>
            <a:chOff x="0" y="0"/>
            <a:chExt cx="3281793" cy="1383737"/>
          </a:xfrm>
        </p:grpSpPr>
        <p:sp>
          <p:nvSpPr>
            <p:cNvPr id="10" name="Freeform 10"/>
            <p:cNvSpPr/>
            <p:nvPr/>
          </p:nvSpPr>
          <p:spPr>
            <a:xfrm>
              <a:off x="0" y="0"/>
              <a:ext cx="3281793" cy="1383737"/>
            </a:xfrm>
            <a:custGeom>
              <a:avLst/>
              <a:gdLst/>
              <a:ahLst/>
              <a:cxnLst/>
              <a:rect l="l" t="t" r="r" b="b"/>
              <a:pathLst>
                <a:path w="3281793" h="1383737">
                  <a:moveTo>
                    <a:pt x="18077" y="0"/>
                  </a:moveTo>
                  <a:lnTo>
                    <a:pt x="3263716" y="0"/>
                  </a:lnTo>
                  <a:cubicBezTo>
                    <a:pt x="3268510" y="0"/>
                    <a:pt x="3273108" y="1905"/>
                    <a:pt x="3276498" y="5295"/>
                  </a:cubicBezTo>
                  <a:cubicBezTo>
                    <a:pt x="3279889" y="8685"/>
                    <a:pt x="3281793" y="13283"/>
                    <a:pt x="3281793" y="18077"/>
                  </a:cubicBezTo>
                  <a:lnTo>
                    <a:pt x="3281793" y="1365660"/>
                  </a:lnTo>
                  <a:cubicBezTo>
                    <a:pt x="3281793" y="1370455"/>
                    <a:pt x="3279889" y="1375053"/>
                    <a:pt x="3276498" y="1378443"/>
                  </a:cubicBezTo>
                  <a:cubicBezTo>
                    <a:pt x="3273108" y="1381833"/>
                    <a:pt x="3268510" y="1383737"/>
                    <a:pt x="3263716" y="1383737"/>
                  </a:cubicBezTo>
                  <a:lnTo>
                    <a:pt x="18077" y="1383737"/>
                  </a:lnTo>
                  <a:cubicBezTo>
                    <a:pt x="8093" y="1383737"/>
                    <a:pt x="0" y="1375644"/>
                    <a:pt x="0" y="1365660"/>
                  </a:cubicBezTo>
                  <a:lnTo>
                    <a:pt x="0" y="18077"/>
                  </a:lnTo>
                  <a:cubicBezTo>
                    <a:pt x="0" y="13283"/>
                    <a:pt x="1905" y="8685"/>
                    <a:pt x="5295" y="5295"/>
                  </a:cubicBezTo>
                  <a:cubicBezTo>
                    <a:pt x="8685" y="1905"/>
                    <a:pt x="13283" y="0"/>
                    <a:pt x="18077" y="0"/>
                  </a:cubicBezTo>
                  <a:close/>
                </a:path>
              </a:pathLst>
            </a:custGeom>
            <a:solidFill>
              <a:srgbClr val="EFEFEF"/>
            </a:solidFill>
          </p:spPr>
        </p:sp>
        <p:sp>
          <p:nvSpPr>
            <p:cNvPr id="11" name="TextBox 11"/>
            <p:cNvSpPr txBox="1"/>
            <p:nvPr/>
          </p:nvSpPr>
          <p:spPr>
            <a:xfrm>
              <a:off x="0" y="-19050"/>
              <a:ext cx="3281793" cy="1402787"/>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12352604" y="4343216"/>
            <a:ext cx="4567521" cy="2591538"/>
          </a:xfrm>
          <a:custGeom>
            <a:avLst/>
            <a:gdLst/>
            <a:ahLst/>
            <a:cxnLst/>
            <a:rect l="l" t="t" r="r" b="b"/>
            <a:pathLst>
              <a:path w="4567521" h="2591538">
                <a:moveTo>
                  <a:pt x="0" y="0"/>
                </a:moveTo>
                <a:lnTo>
                  <a:pt x="4567521" y="0"/>
                </a:lnTo>
                <a:lnTo>
                  <a:pt x="4567521" y="2591538"/>
                </a:lnTo>
                <a:lnTo>
                  <a:pt x="0" y="2591538"/>
                </a:lnTo>
                <a:lnTo>
                  <a:pt x="0" y="0"/>
                </a:lnTo>
                <a:close/>
              </a:path>
            </a:pathLst>
          </a:custGeom>
          <a:blipFill>
            <a:blip r:embed="rId7"/>
            <a:stretch>
              <a:fillRect/>
            </a:stretch>
          </a:blipFill>
        </p:spPr>
      </p:sp>
      <p:sp>
        <p:nvSpPr>
          <p:cNvPr id="13" name="Freeform 13"/>
          <p:cNvSpPr/>
          <p:nvPr/>
        </p:nvSpPr>
        <p:spPr>
          <a:xfrm>
            <a:off x="10846289" y="2635446"/>
            <a:ext cx="2261988" cy="2197818"/>
          </a:xfrm>
          <a:custGeom>
            <a:avLst/>
            <a:gdLst/>
            <a:ahLst/>
            <a:cxnLst/>
            <a:rect l="l" t="t" r="r" b="b"/>
            <a:pathLst>
              <a:path w="2261988" h="2197818">
                <a:moveTo>
                  <a:pt x="0" y="0"/>
                </a:moveTo>
                <a:lnTo>
                  <a:pt x="2261988" y="0"/>
                </a:lnTo>
                <a:lnTo>
                  <a:pt x="2261988" y="2197818"/>
                </a:lnTo>
                <a:lnTo>
                  <a:pt x="0" y="2197818"/>
                </a:lnTo>
                <a:lnTo>
                  <a:pt x="0" y="0"/>
                </a:lnTo>
                <a:close/>
              </a:path>
            </a:pathLst>
          </a:custGeom>
          <a:blipFill>
            <a:blip r:embed="rId8"/>
            <a:stretch>
              <a:fillRect/>
            </a:stretch>
          </a:blipFill>
        </p:spPr>
      </p:sp>
      <p:sp>
        <p:nvSpPr>
          <p:cNvPr id="14" name="TextBox 14"/>
          <p:cNvSpPr txBox="1"/>
          <p:nvPr/>
        </p:nvSpPr>
        <p:spPr>
          <a:xfrm>
            <a:off x="1845372" y="3112230"/>
            <a:ext cx="7911612" cy="3070059"/>
          </a:xfrm>
          <a:prstGeom prst="rect">
            <a:avLst/>
          </a:prstGeom>
        </p:spPr>
        <p:txBody>
          <a:bodyPr lIns="0" tIns="0" rIns="0" bIns="0" rtlCol="0" anchor="t">
            <a:spAutoFit/>
          </a:bodyPr>
          <a:lstStyle/>
          <a:p>
            <a:pPr marL="0" lvl="0" indent="0" algn="ctr">
              <a:lnSpc>
                <a:spcPts val="4070"/>
              </a:lnSpc>
              <a:spcBef>
                <a:spcPct val="0"/>
              </a:spcBef>
            </a:pPr>
            <a:r>
              <a:rPr lang="en-US" sz="2949" spc="289">
                <a:solidFill>
                  <a:srgbClr val="000000"/>
                </a:solidFill>
                <a:latin typeface="DM Sans"/>
              </a:rPr>
              <a:t>Our project delves deep into the world of football analytics, examining key player attributes to uncover what drives performance and market value in the professional football landscape.</a:t>
            </a:r>
          </a:p>
        </p:txBody>
      </p:sp>
      <p:grpSp>
        <p:nvGrpSpPr>
          <p:cNvPr id="15" name="Group 15"/>
          <p:cNvGrpSpPr/>
          <p:nvPr/>
        </p:nvGrpSpPr>
        <p:grpSpPr>
          <a:xfrm rot="-5400000">
            <a:off x="804215" y="7166601"/>
            <a:ext cx="2284938" cy="2812232"/>
            <a:chOff x="0" y="0"/>
            <a:chExt cx="660400" cy="812800"/>
          </a:xfrm>
        </p:grpSpPr>
        <p:sp>
          <p:nvSpPr>
            <p:cNvPr id="16" name="Freeform 16"/>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solidFill>
          </p:spPr>
        </p:sp>
        <p:sp>
          <p:nvSpPr>
            <p:cNvPr id="17" name="TextBox 17"/>
            <p:cNvSpPr txBox="1"/>
            <p:nvPr/>
          </p:nvSpPr>
          <p:spPr>
            <a:xfrm>
              <a:off x="0" y="98425"/>
              <a:ext cx="660400" cy="714375"/>
            </a:xfrm>
            <a:prstGeom prst="rect">
              <a:avLst/>
            </a:prstGeom>
          </p:spPr>
          <p:txBody>
            <a:bodyPr lIns="50800" tIns="50800" rIns="50800" bIns="50800" rtlCol="0" anchor="ctr"/>
            <a:lstStyle/>
            <a:p>
              <a:pPr algn="ctr">
                <a:lnSpc>
                  <a:spcPts val="2730"/>
                </a:lnSpc>
              </a:pPr>
              <a:endParaRPr/>
            </a:p>
          </p:txBody>
        </p:sp>
      </p:grpSp>
      <p:sp>
        <p:nvSpPr>
          <p:cNvPr id="18" name="TextBox 18"/>
          <p:cNvSpPr txBox="1"/>
          <p:nvPr/>
        </p:nvSpPr>
        <p:spPr>
          <a:xfrm>
            <a:off x="1245173" y="614928"/>
            <a:ext cx="9112008" cy="1750312"/>
          </a:xfrm>
          <a:prstGeom prst="rect">
            <a:avLst/>
          </a:prstGeom>
        </p:spPr>
        <p:txBody>
          <a:bodyPr lIns="0" tIns="0" rIns="0" bIns="0" rtlCol="0" anchor="t">
            <a:spAutoFit/>
          </a:bodyPr>
          <a:lstStyle/>
          <a:p>
            <a:pPr algn="ctr">
              <a:lnSpc>
                <a:spcPts val="7038"/>
              </a:lnSpc>
            </a:pPr>
            <a:r>
              <a:rPr lang="en-US" sz="5100" spc="499" dirty="0">
                <a:solidFill>
                  <a:srgbClr val="231F20"/>
                </a:solidFill>
                <a:highlight>
                  <a:srgbClr val="FFFF00"/>
                </a:highlight>
                <a:latin typeface="Oswald Bold"/>
              </a:rPr>
              <a:t>WELCOME TO OUR ANALYSIS JOURNEY</a:t>
            </a:r>
          </a:p>
        </p:txBody>
      </p:sp>
      <p:sp>
        <p:nvSpPr>
          <p:cNvPr id="19" name="TextBox 19"/>
          <p:cNvSpPr txBox="1"/>
          <p:nvPr/>
        </p:nvSpPr>
        <p:spPr>
          <a:xfrm>
            <a:off x="3073742" y="7467817"/>
            <a:ext cx="14435660" cy="2159635"/>
          </a:xfrm>
          <a:prstGeom prst="rect">
            <a:avLst/>
          </a:prstGeom>
        </p:spPr>
        <p:txBody>
          <a:bodyPr lIns="0" tIns="0" rIns="0" bIns="0" rtlCol="0" anchor="t">
            <a:spAutoFit/>
          </a:bodyPr>
          <a:lstStyle/>
          <a:p>
            <a:pPr marL="669289" lvl="1" indent="-334645" algn="just">
              <a:lnSpc>
                <a:spcPts val="4339"/>
              </a:lnSpc>
              <a:buFont typeface="Arial"/>
              <a:buChar char="•"/>
            </a:pPr>
            <a:r>
              <a:rPr lang="en-US" sz="3099" dirty="0">
                <a:solidFill>
                  <a:srgbClr val="000000"/>
                </a:solidFill>
                <a:latin typeface="DM Sans"/>
              </a:rPr>
              <a:t>Predicting overall performance ratings from key attributes. </a:t>
            </a:r>
          </a:p>
          <a:p>
            <a:pPr marL="669289" lvl="1" indent="-334645" algn="just">
              <a:lnSpc>
                <a:spcPts val="4339"/>
              </a:lnSpc>
              <a:buFont typeface="Arial"/>
              <a:buChar char="•"/>
            </a:pPr>
            <a:r>
              <a:rPr lang="en-US" sz="3099" dirty="0">
                <a:solidFill>
                  <a:srgbClr val="000000"/>
                </a:solidFill>
                <a:latin typeface="DM Sans"/>
              </a:rPr>
              <a:t>Classifying players into their club positions based on performance metrics.</a:t>
            </a:r>
          </a:p>
          <a:p>
            <a:pPr marL="669289" lvl="1" indent="-334645" algn="just">
              <a:lnSpc>
                <a:spcPts val="4339"/>
              </a:lnSpc>
              <a:buFont typeface="Arial"/>
              <a:buChar char="•"/>
            </a:pPr>
            <a:r>
              <a:rPr lang="en-US" sz="3099" dirty="0">
                <a:solidFill>
                  <a:srgbClr val="000000"/>
                </a:solidFill>
                <a:latin typeface="DM Sans"/>
              </a:rPr>
              <a:t>Examining the relationship between age and pace.</a:t>
            </a:r>
          </a:p>
          <a:p>
            <a:pPr marL="669289" lvl="1" indent="-334645" algn="just">
              <a:lnSpc>
                <a:spcPts val="4339"/>
              </a:lnSpc>
              <a:buFont typeface="Arial"/>
              <a:buChar char="•"/>
            </a:pPr>
            <a:r>
              <a:rPr lang="en-US" sz="3099" dirty="0">
                <a:solidFill>
                  <a:srgbClr val="000000"/>
                </a:solidFill>
                <a:latin typeface="DM Sans"/>
              </a:rPr>
              <a:t>Forecasting market value using player statistics and attributes.</a:t>
            </a:r>
          </a:p>
        </p:txBody>
      </p:sp>
      <p:sp>
        <p:nvSpPr>
          <p:cNvPr id="20" name="TextBox 20"/>
          <p:cNvSpPr txBox="1"/>
          <p:nvPr/>
        </p:nvSpPr>
        <p:spPr>
          <a:xfrm>
            <a:off x="897378" y="7821547"/>
            <a:ext cx="2176360" cy="1526639"/>
          </a:xfrm>
          <a:prstGeom prst="rect">
            <a:avLst/>
          </a:prstGeom>
        </p:spPr>
        <p:txBody>
          <a:bodyPr lIns="0" tIns="0" rIns="0" bIns="0" rtlCol="0" anchor="t">
            <a:spAutoFit/>
          </a:bodyPr>
          <a:lstStyle/>
          <a:p>
            <a:pPr algn="ctr">
              <a:lnSpc>
                <a:spcPts val="4054"/>
              </a:lnSpc>
            </a:pPr>
            <a:r>
              <a:rPr lang="en-US" sz="2896" dirty="0">
                <a:solidFill>
                  <a:srgbClr val="FFFFFF"/>
                </a:solidFill>
                <a:latin typeface="DM Sans"/>
              </a:rPr>
              <a:t>Navigating Through Our Goals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312433" y="3119730"/>
            <a:ext cx="12057353" cy="3464642"/>
          </a:xfrm>
          <a:prstGeom prst="rect">
            <a:avLst/>
          </a:prstGeom>
        </p:spPr>
        <p:txBody>
          <a:bodyPr lIns="0" tIns="0" rIns="0" bIns="0" rtlCol="0" anchor="t">
            <a:spAutoFit/>
          </a:bodyPr>
          <a:lstStyle/>
          <a:p>
            <a:pPr>
              <a:lnSpc>
                <a:spcPts val="13948"/>
              </a:lnSpc>
            </a:pPr>
            <a:r>
              <a:rPr lang="en-US" sz="10107" spc="990">
                <a:solidFill>
                  <a:srgbClr val="FFFFFF"/>
                </a:solidFill>
                <a:latin typeface="Oswald Bold"/>
              </a:rPr>
              <a:t>ANALYSIS &amp; VISUALISATIONS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312433" y="7253336"/>
            <a:ext cx="10951206" cy="2004964"/>
          </a:xfrm>
          <a:prstGeom prst="rect">
            <a:avLst/>
          </a:prstGeom>
        </p:spPr>
        <p:txBody>
          <a:bodyPr lIns="0" tIns="0" rIns="0" bIns="0" rtlCol="0" anchor="t">
            <a:spAutoFit/>
          </a:bodyPr>
          <a:lstStyle/>
          <a:p>
            <a:pPr algn="l">
              <a:lnSpc>
                <a:spcPts val="3999"/>
              </a:lnSpc>
            </a:pPr>
            <a:r>
              <a:rPr lang="en-US" sz="2898" spc="284">
                <a:solidFill>
                  <a:srgbClr val="F5FFF5"/>
                </a:solidFill>
                <a:latin typeface="DM Sans"/>
              </a:rPr>
              <a:t>To tackle our data, we preprocessed the data and performed separate EDAs for each question. We have used EDA techniques like correlation matrix, boxplot, scatterplot, etc.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984713" y="232699"/>
            <a:ext cx="15012779" cy="1981094"/>
            <a:chOff x="0" y="0"/>
            <a:chExt cx="3953983" cy="521770"/>
          </a:xfrm>
        </p:grpSpPr>
        <p:sp>
          <p:nvSpPr>
            <p:cNvPr id="8" name="Freeform 8"/>
            <p:cNvSpPr/>
            <p:nvPr/>
          </p:nvSpPr>
          <p:spPr>
            <a:xfrm>
              <a:off x="0" y="0"/>
              <a:ext cx="3953983" cy="521770"/>
            </a:xfrm>
            <a:custGeom>
              <a:avLst/>
              <a:gdLst/>
              <a:ahLst/>
              <a:cxnLst/>
              <a:rect l="l" t="t" r="r" b="b"/>
              <a:pathLst>
                <a:path w="3953983" h="521770">
                  <a:moveTo>
                    <a:pt x="10314" y="0"/>
                  </a:moveTo>
                  <a:lnTo>
                    <a:pt x="3943669" y="0"/>
                  </a:lnTo>
                  <a:cubicBezTo>
                    <a:pt x="3946405" y="0"/>
                    <a:pt x="3949028" y="1087"/>
                    <a:pt x="3950962" y="3021"/>
                  </a:cubicBezTo>
                  <a:cubicBezTo>
                    <a:pt x="3952896" y="4955"/>
                    <a:pt x="3953983" y="7578"/>
                    <a:pt x="3953983" y="10314"/>
                  </a:cubicBezTo>
                  <a:lnTo>
                    <a:pt x="3953983" y="511456"/>
                  </a:lnTo>
                  <a:cubicBezTo>
                    <a:pt x="3953983" y="517152"/>
                    <a:pt x="3949366" y="521770"/>
                    <a:pt x="3943669" y="521770"/>
                  </a:cubicBezTo>
                  <a:lnTo>
                    <a:pt x="10314" y="521770"/>
                  </a:lnTo>
                  <a:cubicBezTo>
                    <a:pt x="4618" y="521770"/>
                    <a:pt x="0" y="517152"/>
                    <a:pt x="0" y="511456"/>
                  </a:cubicBezTo>
                  <a:lnTo>
                    <a:pt x="0" y="10314"/>
                  </a:lnTo>
                  <a:cubicBezTo>
                    <a:pt x="0" y="4618"/>
                    <a:pt x="4618" y="0"/>
                    <a:pt x="10314" y="0"/>
                  </a:cubicBezTo>
                  <a:close/>
                </a:path>
              </a:pathLst>
            </a:custGeom>
            <a:solidFill>
              <a:srgbClr val="1A1A1A"/>
            </a:solidFill>
          </p:spPr>
        </p:sp>
        <p:sp>
          <p:nvSpPr>
            <p:cNvPr id="9" name="TextBox 9"/>
            <p:cNvSpPr txBox="1"/>
            <p:nvPr/>
          </p:nvSpPr>
          <p:spPr>
            <a:xfrm>
              <a:off x="0" y="-57150"/>
              <a:ext cx="3953983" cy="578920"/>
            </a:xfrm>
            <a:prstGeom prst="rect">
              <a:avLst/>
            </a:prstGeom>
          </p:spPr>
          <p:txBody>
            <a:bodyPr lIns="50800" tIns="50800" rIns="50800" bIns="50800" rtlCol="0" anchor="ctr"/>
            <a:lstStyle/>
            <a:p>
              <a:pPr algn="ctr">
                <a:lnSpc>
                  <a:spcPts val="4692"/>
                </a:lnSpc>
              </a:pPr>
              <a:r>
                <a:rPr lang="en-US" sz="3400" spc="34">
                  <a:solidFill>
                    <a:srgbClr val="FFFFFF"/>
                  </a:solidFill>
                  <a:latin typeface="DM Sans Bold"/>
                </a:rPr>
                <a:t>Predict the Overall Performance Rating of football players </a:t>
              </a:r>
            </a:p>
            <a:p>
              <a:pPr marL="0" lvl="0" indent="0" algn="ctr">
                <a:lnSpc>
                  <a:spcPts val="4692"/>
                </a:lnSpc>
                <a:spcBef>
                  <a:spcPct val="0"/>
                </a:spcBef>
              </a:pPr>
              <a:r>
                <a:rPr lang="en-US" sz="3400" spc="34">
                  <a:solidFill>
                    <a:srgbClr val="FFFFFF"/>
                  </a:solidFill>
                  <a:latin typeface="DM Sans Bold"/>
                </a:rPr>
                <a:t>based on key performance attributes.</a:t>
              </a:r>
            </a:p>
          </p:txBody>
        </p:sp>
      </p:grpSp>
      <p:grpSp>
        <p:nvGrpSpPr>
          <p:cNvPr id="10" name="Group 10"/>
          <p:cNvGrpSpPr/>
          <p:nvPr/>
        </p:nvGrpSpPr>
        <p:grpSpPr>
          <a:xfrm>
            <a:off x="630177" y="2948482"/>
            <a:ext cx="4018474" cy="1812958"/>
            <a:chOff x="0" y="0"/>
            <a:chExt cx="4109238" cy="1853906"/>
          </a:xfrm>
        </p:grpSpPr>
        <p:sp>
          <p:nvSpPr>
            <p:cNvPr id="11" name="Freeform 11"/>
            <p:cNvSpPr/>
            <p:nvPr/>
          </p:nvSpPr>
          <p:spPr>
            <a:xfrm>
              <a:off x="0" y="0"/>
              <a:ext cx="4109238" cy="1853906"/>
            </a:xfrm>
            <a:custGeom>
              <a:avLst/>
              <a:gdLst/>
              <a:ahLst/>
              <a:cxnLst/>
              <a:rect l="l" t="t" r="r" b="b"/>
              <a:pathLst>
                <a:path w="4109238" h="1853906">
                  <a:moveTo>
                    <a:pt x="38532" y="0"/>
                  </a:moveTo>
                  <a:lnTo>
                    <a:pt x="4070706" y="0"/>
                  </a:lnTo>
                  <a:cubicBezTo>
                    <a:pt x="4080925" y="0"/>
                    <a:pt x="4090726" y="4060"/>
                    <a:pt x="4097952" y="11286"/>
                  </a:cubicBezTo>
                  <a:cubicBezTo>
                    <a:pt x="4105178" y="18512"/>
                    <a:pt x="4109238" y="28312"/>
                    <a:pt x="4109238" y="38532"/>
                  </a:cubicBezTo>
                  <a:lnTo>
                    <a:pt x="4109238" y="1815375"/>
                  </a:lnTo>
                  <a:cubicBezTo>
                    <a:pt x="4109238" y="1825594"/>
                    <a:pt x="4105178" y="1835395"/>
                    <a:pt x="4097952" y="1842621"/>
                  </a:cubicBezTo>
                  <a:cubicBezTo>
                    <a:pt x="4090726" y="1849847"/>
                    <a:pt x="4080925" y="1853906"/>
                    <a:pt x="4070706" y="1853906"/>
                  </a:cubicBezTo>
                  <a:lnTo>
                    <a:pt x="38532" y="1853906"/>
                  </a:lnTo>
                  <a:cubicBezTo>
                    <a:pt x="28312" y="1853906"/>
                    <a:pt x="18512" y="1849847"/>
                    <a:pt x="11286" y="1842621"/>
                  </a:cubicBezTo>
                  <a:cubicBezTo>
                    <a:pt x="4060" y="1835395"/>
                    <a:pt x="0" y="1825594"/>
                    <a:pt x="0" y="1815375"/>
                  </a:cubicBezTo>
                  <a:lnTo>
                    <a:pt x="0" y="38532"/>
                  </a:lnTo>
                  <a:cubicBezTo>
                    <a:pt x="0" y="28312"/>
                    <a:pt x="4060" y="18512"/>
                    <a:pt x="11286" y="11286"/>
                  </a:cubicBezTo>
                  <a:cubicBezTo>
                    <a:pt x="18512" y="4060"/>
                    <a:pt x="28312" y="0"/>
                    <a:pt x="38532" y="0"/>
                  </a:cubicBezTo>
                  <a:close/>
                </a:path>
              </a:pathLst>
            </a:custGeom>
            <a:solidFill>
              <a:srgbClr val="FFFFFF"/>
            </a:solidFill>
            <a:ln w="38100" cap="sq">
              <a:solidFill>
                <a:srgbClr val="000000"/>
              </a:solidFill>
              <a:prstDash val="solid"/>
              <a:miter/>
            </a:ln>
          </p:spPr>
        </p:sp>
        <p:sp>
          <p:nvSpPr>
            <p:cNvPr id="12" name="TextBox 12"/>
            <p:cNvSpPr txBox="1"/>
            <p:nvPr/>
          </p:nvSpPr>
          <p:spPr>
            <a:xfrm>
              <a:off x="0" y="-19050"/>
              <a:ext cx="4109238" cy="1872956"/>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202755" y="2664438"/>
            <a:ext cx="2936590" cy="543276"/>
          </a:xfrm>
          <a:custGeom>
            <a:avLst/>
            <a:gdLst/>
            <a:ahLst/>
            <a:cxnLst/>
            <a:rect l="l" t="t" r="r" b="b"/>
            <a:pathLst>
              <a:path w="773423" h="143085">
                <a:moveTo>
                  <a:pt x="52727" y="0"/>
                </a:moveTo>
                <a:lnTo>
                  <a:pt x="720696" y="0"/>
                </a:lnTo>
                <a:cubicBezTo>
                  <a:pt x="734680" y="0"/>
                  <a:pt x="748091" y="5555"/>
                  <a:pt x="757979" y="15443"/>
                </a:cubicBezTo>
                <a:cubicBezTo>
                  <a:pt x="767868" y="25332"/>
                  <a:pt x="773423" y="38743"/>
                  <a:pt x="773423" y="52727"/>
                </a:cubicBezTo>
                <a:lnTo>
                  <a:pt x="773423" y="90358"/>
                </a:lnTo>
                <a:cubicBezTo>
                  <a:pt x="773423" y="119478"/>
                  <a:pt x="749816" y="143085"/>
                  <a:pt x="720696" y="143085"/>
                </a:cubicBezTo>
                <a:lnTo>
                  <a:pt x="52727" y="143085"/>
                </a:lnTo>
                <a:cubicBezTo>
                  <a:pt x="23607" y="143085"/>
                  <a:pt x="0" y="119478"/>
                  <a:pt x="0" y="90358"/>
                </a:cubicBezTo>
                <a:lnTo>
                  <a:pt x="0" y="52727"/>
                </a:lnTo>
                <a:cubicBezTo>
                  <a:pt x="0" y="23607"/>
                  <a:pt x="23607" y="0"/>
                  <a:pt x="52727" y="0"/>
                </a:cubicBezTo>
                <a:close/>
              </a:path>
            </a:pathLst>
          </a:custGeom>
          <a:solidFill>
            <a:srgbClr val="1A1A1A"/>
          </a:solidFill>
        </p:spPr>
      </p:sp>
      <p:sp>
        <p:nvSpPr>
          <p:cNvPr id="15" name="TextBox 15"/>
          <p:cNvSpPr txBox="1"/>
          <p:nvPr/>
        </p:nvSpPr>
        <p:spPr>
          <a:xfrm>
            <a:off x="1202755" y="2571285"/>
            <a:ext cx="2936590" cy="724102"/>
          </a:xfrm>
          <a:prstGeom prst="rect">
            <a:avLst/>
          </a:prstGeom>
        </p:spPr>
        <p:txBody>
          <a:bodyPr lIns="50800" tIns="50800" rIns="50800" bIns="50800" rtlCol="0" anchor="ctr"/>
          <a:lstStyle/>
          <a:p>
            <a:pPr marL="0" lvl="0" indent="0" algn="ctr">
              <a:lnSpc>
                <a:spcPts val="3424"/>
              </a:lnSpc>
              <a:spcBef>
                <a:spcPct val="0"/>
              </a:spcBef>
            </a:pPr>
            <a:r>
              <a:rPr lang="en-US" sz="2481" spc="24" dirty="0">
                <a:solidFill>
                  <a:srgbClr val="FFFFFF"/>
                </a:solidFill>
                <a:latin typeface="DM Sans Bold"/>
              </a:rPr>
              <a:t>METHOD USED</a:t>
            </a:r>
          </a:p>
        </p:txBody>
      </p:sp>
      <p:grpSp>
        <p:nvGrpSpPr>
          <p:cNvPr id="16" name="Group 16"/>
          <p:cNvGrpSpPr/>
          <p:nvPr/>
        </p:nvGrpSpPr>
        <p:grpSpPr>
          <a:xfrm>
            <a:off x="1028700" y="5316804"/>
            <a:ext cx="3029295" cy="746250"/>
            <a:chOff x="0" y="-20087"/>
            <a:chExt cx="869298" cy="214147"/>
          </a:xfrm>
        </p:grpSpPr>
        <p:sp>
          <p:nvSpPr>
            <p:cNvPr id="17" name="Freeform 17"/>
            <p:cNvSpPr/>
            <p:nvPr/>
          </p:nvSpPr>
          <p:spPr>
            <a:xfrm>
              <a:off x="0" y="0"/>
              <a:ext cx="869298" cy="185572"/>
            </a:xfrm>
            <a:custGeom>
              <a:avLst/>
              <a:gdLst/>
              <a:ahLst/>
              <a:cxnLst/>
              <a:rect l="l" t="t" r="r" b="b"/>
              <a:pathLst>
                <a:path w="869298" h="185572">
                  <a:moveTo>
                    <a:pt x="92786" y="0"/>
                  </a:moveTo>
                  <a:lnTo>
                    <a:pt x="776512" y="0"/>
                  </a:lnTo>
                  <a:cubicBezTo>
                    <a:pt x="801120" y="0"/>
                    <a:pt x="824721" y="9776"/>
                    <a:pt x="842121" y="27176"/>
                  </a:cubicBezTo>
                  <a:cubicBezTo>
                    <a:pt x="859522" y="44577"/>
                    <a:pt x="869298" y="68177"/>
                    <a:pt x="869298" y="92786"/>
                  </a:cubicBezTo>
                  <a:lnTo>
                    <a:pt x="869298" y="92786"/>
                  </a:lnTo>
                  <a:cubicBezTo>
                    <a:pt x="869298" y="117394"/>
                    <a:pt x="859522" y="140995"/>
                    <a:pt x="842121" y="158395"/>
                  </a:cubicBezTo>
                  <a:cubicBezTo>
                    <a:pt x="824721" y="175796"/>
                    <a:pt x="801120" y="185572"/>
                    <a:pt x="776512" y="185572"/>
                  </a:cubicBezTo>
                  <a:lnTo>
                    <a:pt x="92786" y="185572"/>
                  </a:lnTo>
                  <a:cubicBezTo>
                    <a:pt x="68177" y="185572"/>
                    <a:pt x="44577" y="175796"/>
                    <a:pt x="27176" y="158395"/>
                  </a:cubicBezTo>
                  <a:cubicBezTo>
                    <a:pt x="9776" y="140995"/>
                    <a:pt x="0" y="117394"/>
                    <a:pt x="0" y="92786"/>
                  </a:cubicBezTo>
                  <a:lnTo>
                    <a:pt x="0" y="92786"/>
                  </a:lnTo>
                  <a:cubicBezTo>
                    <a:pt x="0" y="68177"/>
                    <a:pt x="9776" y="44577"/>
                    <a:pt x="27176" y="27176"/>
                  </a:cubicBezTo>
                  <a:cubicBezTo>
                    <a:pt x="44577" y="9776"/>
                    <a:pt x="68177" y="0"/>
                    <a:pt x="92786" y="0"/>
                  </a:cubicBezTo>
                  <a:close/>
                </a:path>
              </a:pathLst>
            </a:custGeom>
            <a:solidFill>
              <a:srgbClr val="CCCCCC"/>
            </a:solidFill>
          </p:spPr>
        </p:sp>
        <p:sp>
          <p:nvSpPr>
            <p:cNvPr id="18" name="TextBox 18"/>
            <p:cNvSpPr txBox="1"/>
            <p:nvPr/>
          </p:nvSpPr>
          <p:spPr>
            <a:xfrm>
              <a:off x="0" y="-20087"/>
              <a:ext cx="869298" cy="214147"/>
            </a:xfrm>
            <a:prstGeom prst="rect">
              <a:avLst/>
            </a:prstGeom>
          </p:spPr>
          <p:txBody>
            <a:bodyPr lIns="50800" tIns="50800" rIns="50800" bIns="50800" rtlCol="0" anchor="ctr"/>
            <a:lstStyle/>
            <a:p>
              <a:pPr algn="ctr">
                <a:lnSpc>
                  <a:spcPts val="3119"/>
                </a:lnSpc>
              </a:pPr>
              <a:r>
                <a:rPr lang="en-US" sz="2399" dirty="0">
                  <a:solidFill>
                    <a:srgbClr val="000000"/>
                  </a:solidFill>
                  <a:latin typeface="DM Sans Bold"/>
                </a:rPr>
                <a:t>Features Selected</a:t>
              </a:r>
            </a:p>
          </p:txBody>
        </p:sp>
      </p:grpSp>
      <p:sp>
        <p:nvSpPr>
          <p:cNvPr id="19" name="TextBox 19"/>
          <p:cNvSpPr txBox="1"/>
          <p:nvPr/>
        </p:nvSpPr>
        <p:spPr>
          <a:xfrm>
            <a:off x="584235" y="3324549"/>
            <a:ext cx="4154581" cy="1250061"/>
          </a:xfrm>
          <a:prstGeom prst="rect">
            <a:avLst/>
          </a:prstGeom>
        </p:spPr>
        <p:txBody>
          <a:bodyPr lIns="0" tIns="0" rIns="0" bIns="0" rtlCol="0" anchor="t">
            <a:spAutoFit/>
          </a:bodyPr>
          <a:lstStyle/>
          <a:p>
            <a:pPr marL="0" lvl="0" indent="0" algn="ctr">
              <a:lnSpc>
                <a:spcPts val="3312"/>
              </a:lnSpc>
              <a:spcBef>
                <a:spcPct val="0"/>
              </a:spcBef>
            </a:pPr>
            <a:r>
              <a:rPr lang="en-US" sz="2400" spc="235">
                <a:solidFill>
                  <a:srgbClr val="231F20"/>
                </a:solidFill>
                <a:latin typeface="DM Sans Bold"/>
              </a:rPr>
              <a:t>Predictive Modeling with Multiple Regression</a:t>
            </a:r>
          </a:p>
        </p:txBody>
      </p:sp>
      <p:sp>
        <p:nvSpPr>
          <p:cNvPr id="20" name="TextBox 20"/>
          <p:cNvSpPr txBox="1"/>
          <p:nvPr/>
        </p:nvSpPr>
        <p:spPr>
          <a:xfrm>
            <a:off x="-212882" y="262197"/>
            <a:ext cx="2197595" cy="1623265"/>
          </a:xfrm>
          <a:prstGeom prst="rect">
            <a:avLst/>
          </a:prstGeom>
          <a:ln>
            <a:noFill/>
          </a:ln>
        </p:spPr>
        <p:txBody>
          <a:bodyPr wrap="square" lIns="0" tIns="0" rIns="0" bIns="0" rtlCol="0" anchor="t">
            <a:spAutoFit/>
          </a:bodyPr>
          <a:lstStyle/>
          <a:p>
            <a:pPr algn="ctr">
              <a:lnSpc>
                <a:spcPts val="14051"/>
              </a:lnSpc>
            </a:pPr>
            <a:r>
              <a:rPr lang="en-US" sz="10036" dirty="0">
                <a:solidFill>
                  <a:srgbClr val="FFED00"/>
                </a:solidFill>
                <a:highlight>
                  <a:srgbClr val="000000"/>
                </a:highlight>
                <a:latin typeface="Impact"/>
              </a:rPr>
              <a:t>#1</a:t>
            </a:r>
          </a:p>
        </p:txBody>
      </p:sp>
      <p:sp>
        <p:nvSpPr>
          <p:cNvPr id="21" name="TextBox 21"/>
          <p:cNvSpPr txBox="1"/>
          <p:nvPr/>
        </p:nvSpPr>
        <p:spPr>
          <a:xfrm>
            <a:off x="-320488" y="6261368"/>
            <a:ext cx="5727670" cy="1304943"/>
          </a:xfrm>
          <a:prstGeom prst="rect">
            <a:avLst/>
          </a:prstGeom>
        </p:spPr>
        <p:txBody>
          <a:bodyPr lIns="0" tIns="0" rIns="0" bIns="0" rtlCol="0" anchor="t">
            <a:spAutoFit/>
          </a:bodyPr>
          <a:lstStyle/>
          <a:p>
            <a:pPr algn="ctr">
              <a:lnSpc>
                <a:spcPts val="3500"/>
              </a:lnSpc>
            </a:pPr>
            <a:r>
              <a:rPr lang="en-US" sz="2500" dirty="0">
                <a:solidFill>
                  <a:srgbClr val="000000"/>
                </a:solidFill>
                <a:latin typeface="DM Sans"/>
              </a:rPr>
              <a:t>Attack short passing, </a:t>
            </a:r>
          </a:p>
          <a:p>
            <a:pPr algn="ctr">
              <a:lnSpc>
                <a:spcPts val="3500"/>
              </a:lnSpc>
            </a:pPr>
            <a:r>
              <a:rPr lang="en-US" sz="2500" dirty="0">
                <a:solidFill>
                  <a:srgbClr val="000000"/>
                </a:solidFill>
                <a:latin typeface="DM Sans"/>
              </a:rPr>
              <a:t>Dribbling, Passing, </a:t>
            </a:r>
          </a:p>
          <a:p>
            <a:pPr algn="ctr">
              <a:lnSpc>
                <a:spcPts val="3500"/>
              </a:lnSpc>
            </a:pPr>
            <a:r>
              <a:rPr lang="en-US" sz="2500" dirty="0">
                <a:solidFill>
                  <a:srgbClr val="000000"/>
                </a:solidFill>
                <a:latin typeface="DM Sans"/>
              </a:rPr>
              <a:t>Physic and Skill dribbling</a:t>
            </a:r>
          </a:p>
        </p:txBody>
      </p:sp>
      <p:sp>
        <p:nvSpPr>
          <p:cNvPr id="22" name="Freeform 22"/>
          <p:cNvSpPr/>
          <p:nvPr/>
        </p:nvSpPr>
        <p:spPr>
          <a:xfrm>
            <a:off x="5098786" y="2664438"/>
            <a:ext cx="12160514" cy="4864206"/>
          </a:xfrm>
          <a:custGeom>
            <a:avLst/>
            <a:gdLst/>
            <a:ahLst/>
            <a:cxnLst/>
            <a:rect l="l" t="t" r="r" b="b"/>
            <a:pathLst>
              <a:path w="12160514" h="4864206">
                <a:moveTo>
                  <a:pt x="0" y="0"/>
                </a:moveTo>
                <a:lnTo>
                  <a:pt x="12160514" y="0"/>
                </a:lnTo>
                <a:lnTo>
                  <a:pt x="12160514" y="4864206"/>
                </a:lnTo>
                <a:lnTo>
                  <a:pt x="0" y="4864206"/>
                </a:lnTo>
                <a:lnTo>
                  <a:pt x="0" y="0"/>
                </a:lnTo>
                <a:close/>
              </a:path>
            </a:pathLst>
          </a:custGeom>
          <a:blipFill>
            <a:blip r:embed="rId5"/>
            <a:stretch>
              <a:fillRect/>
            </a:stretch>
          </a:blipFill>
        </p:spPr>
      </p:sp>
      <p:grpSp>
        <p:nvGrpSpPr>
          <p:cNvPr id="23" name="Group 23"/>
          <p:cNvGrpSpPr/>
          <p:nvPr/>
        </p:nvGrpSpPr>
        <p:grpSpPr>
          <a:xfrm>
            <a:off x="1343144" y="8102412"/>
            <a:ext cx="16295917" cy="1992585"/>
            <a:chOff x="0" y="0"/>
            <a:chExt cx="16866059" cy="2062299"/>
          </a:xfrm>
        </p:grpSpPr>
        <p:sp>
          <p:nvSpPr>
            <p:cNvPr id="24" name="Freeform 24"/>
            <p:cNvSpPr/>
            <p:nvPr/>
          </p:nvSpPr>
          <p:spPr>
            <a:xfrm>
              <a:off x="0" y="0"/>
              <a:ext cx="16866059" cy="2062299"/>
            </a:xfrm>
            <a:custGeom>
              <a:avLst/>
              <a:gdLst/>
              <a:ahLst/>
              <a:cxnLst/>
              <a:rect l="l" t="t" r="r" b="b"/>
              <a:pathLst>
                <a:path w="16866059" h="2062299">
                  <a:moveTo>
                    <a:pt x="0" y="0"/>
                  </a:moveTo>
                  <a:lnTo>
                    <a:pt x="16866059" y="0"/>
                  </a:lnTo>
                  <a:lnTo>
                    <a:pt x="16866059" y="2062299"/>
                  </a:lnTo>
                  <a:lnTo>
                    <a:pt x="0" y="2062299"/>
                  </a:lnTo>
                  <a:close/>
                </a:path>
              </a:pathLst>
            </a:custGeom>
            <a:solidFill>
              <a:srgbClr val="CCCCCC"/>
            </a:solidFill>
            <a:ln w="38100" cap="sq">
              <a:solidFill>
                <a:srgbClr val="FFFFFF"/>
              </a:solidFill>
              <a:prstDash val="solid"/>
              <a:miter/>
            </a:ln>
          </p:spPr>
        </p:sp>
        <p:sp>
          <p:nvSpPr>
            <p:cNvPr id="25" name="TextBox 25"/>
            <p:cNvSpPr txBox="1"/>
            <p:nvPr/>
          </p:nvSpPr>
          <p:spPr>
            <a:xfrm>
              <a:off x="0" y="-19050"/>
              <a:ext cx="16866059" cy="2081349"/>
            </a:xfrm>
            <a:prstGeom prst="rect">
              <a:avLst/>
            </a:prstGeom>
          </p:spPr>
          <p:txBody>
            <a:bodyPr lIns="50800" tIns="50800" rIns="50800" bIns="50800" rtlCol="0" anchor="ctr"/>
            <a:lstStyle/>
            <a:p>
              <a:pPr algn="ctr">
                <a:lnSpc>
                  <a:spcPts val="2859"/>
                </a:lnSpc>
              </a:pPr>
              <a:endParaRPr/>
            </a:p>
          </p:txBody>
        </p:sp>
      </p:grpSp>
      <p:grpSp>
        <p:nvGrpSpPr>
          <p:cNvPr id="26" name="Group 26"/>
          <p:cNvGrpSpPr/>
          <p:nvPr/>
        </p:nvGrpSpPr>
        <p:grpSpPr>
          <a:xfrm>
            <a:off x="7792563" y="7666037"/>
            <a:ext cx="3278873" cy="854346"/>
            <a:chOff x="-6210" y="-28489"/>
            <a:chExt cx="874043" cy="227741"/>
          </a:xfrm>
        </p:grpSpPr>
        <p:sp>
          <p:nvSpPr>
            <p:cNvPr id="27" name="Freeform 27"/>
            <p:cNvSpPr/>
            <p:nvPr/>
          </p:nvSpPr>
          <p:spPr>
            <a:xfrm>
              <a:off x="0" y="0"/>
              <a:ext cx="867833" cy="170591"/>
            </a:xfrm>
            <a:custGeom>
              <a:avLst/>
              <a:gdLst/>
              <a:ahLst/>
              <a:cxnLst/>
              <a:rect l="l" t="t" r="r" b="b"/>
              <a:pathLst>
                <a:path w="867833" h="170591">
                  <a:moveTo>
                    <a:pt x="47561" y="0"/>
                  </a:moveTo>
                  <a:lnTo>
                    <a:pt x="820272" y="0"/>
                  </a:lnTo>
                  <a:cubicBezTo>
                    <a:pt x="846540" y="0"/>
                    <a:pt x="867833" y="21294"/>
                    <a:pt x="867833" y="47561"/>
                  </a:cubicBezTo>
                  <a:lnTo>
                    <a:pt x="867833" y="123030"/>
                  </a:lnTo>
                  <a:cubicBezTo>
                    <a:pt x="867833" y="149298"/>
                    <a:pt x="846540" y="170591"/>
                    <a:pt x="820272" y="170591"/>
                  </a:cubicBezTo>
                  <a:lnTo>
                    <a:pt x="47561" y="170591"/>
                  </a:lnTo>
                  <a:cubicBezTo>
                    <a:pt x="21294" y="170591"/>
                    <a:pt x="0" y="149298"/>
                    <a:pt x="0" y="123030"/>
                  </a:cubicBezTo>
                  <a:lnTo>
                    <a:pt x="0" y="47561"/>
                  </a:lnTo>
                  <a:cubicBezTo>
                    <a:pt x="0" y="21294"/>
                    <a:pt x="21294" y="0"/>
                    <a:pt x="47561" y="0"/>
                  </a:cubicBezTo>
                  <a:close/>
                </a:path>
              </a:pathLst>
            </a:custGeom>
            <a:solidFill>
              <a:srgbClr val="1A1A1A"/>
            </a:solidFill>
          </p:spPr>
        </p:sp>
        <p:sp>
          <p:nvSpPr>
            <p:cNvPr id="28" name="TextBox 28"/>
            <p:cNvSpPr txBox="1"/>
            <p:nvPr/>
          </p:nvSpPr>
          <p:spPr>
            <a:xfrm>
              <a:off x="-6210" y="-28489"/>
              <a:ext cx="867833" cy="227741"/>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OBSERVATION</a:t>
              </a:r>
            </a:p>
          </p:txBody>
        </p:sp>
      </p:grpSp>
      <p:sp>
        <p:nvSpPr>
          <p:cNvPr id="29" name="TextBox 29"/>
          <p:cNvSpPr txBox="1"/>
          <p:nvPr/>
        </p:nvSpPr>
        <p:spPr>
          <a:xfrm>
            <a:off x="1627995" y="8374764"/>
            <a:ext cx="15631305" cy="1548392"/>
          </a:xfrm>
          <a:prstGeom prst="rect">
            <a:avLst/>
          </a:prstGeom>
        </p:spPr>
        <p:txBody>
          <a:bodyPr lIns="0" tIns="0" rIns="0" bIns="0" rtlCol="0" anchor="t">
            <a:spAutoFit/>
          </a:bodyPr>
          <a:lstStyle/>
          <a:p>
            <a:pPr marL="489294" lvl="1" indent="-244647">
              <a:lnSpc>
                <a:spcPts val="3127"/>
              </a:lnSpc>
              <a:buFont typeface="Arial"/>
              <a:buChar char="•"/>
            </a:pPr>
            <a:r>
              <a:rPr lang="en-US" sz="2266" spc="222">
                <a:solidFill>
                  <a:srgbClr val="000000"/>
                </a:solidFill>
                <a:latin typeface="DM Sans"/>
              </a:rPr>
              <a:t>As log(lambda) increases, the model becomes more regularized. </a:t>
            </a:r>
          </a:p>
          <a:p>
            <a:pPr marL="489294" lvl="1" indent="-244647">
              <a:lnSpc>
                <a:spcPts val="3127"/>
              </a:lnSpc>
              <a:buFont typeface="Arial"/>
              <a:buChar char="•"/>
            </a:pPr>
            <a:r>
              <a:rPr lang="en-US" sz="2266" spc="222">
                <a:solidFill>
                  <a:srgbClr val="000000"/>
                </a:solidFill>
                <a:latin typeface="DM Sans"/>
              </a:rPr>
              <a:t>Features with less impact on the target outcome (e.g., those with small coefficients) are effectively “shrunk” toward zero.</a:t>
            </a:r>
          </a:p>
          <a:p>
            <a:pPr marL="489294" lvl="1" indent="-244647">
              <a:lnSpc>
                <a:spcPts val="3127"/>
              </a:lnSpc>
              <a:buFont typeface="Arial"/>
              <a:buChar char="•"/>
            </a:pPr>
            <a:r>
              <a:rPr lang="en-US" sz="2266" spc="222">
                <a:solidFill>
                  <a:srgbClr val="000000"/>
                </a:solidFill>
                <a:latin typeface="DM Sans"/>
              </a:rPr>
              <a:t>Lasso helps select relevant features and simplifies the 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877741" y="7193865"/>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984713" y="180667"/>
            <a:ext cx="15274587" cy="1948066"/>
            <a:chOff x="0" y="0"/>
            <a:chExt cx="4022937" cy="513071"/>
          </a:xfrm>
        </p:grpSpPr>
        <p:sp>
          <p:nvSpPr>
            <p:cNvPr id="8" name="Freeform 8"/>
            <p:cNvSpPr/>
            <p:nvPr/>
          </p:nvSpPr>
          <p:spPr>
            <a:xfrm>
              <a:off x="0" y="0"/>
              <a:ext cx="4022937" cy="513071"/>
            </a:xfrm>
            <a:custGeom>
              <a:avLst/>
              <a:gdLst/>
              <a:ahLst/>
              <a:cxnLst/>
              <a:rect l="l" t="t" r="r" b="b"/>
              <a:pathLst>
                <a:path w="4022937" h="513071">
                  <a:moveTo>
                    <a:pt x="10137" y="0"/>
                  </a:moveTo>
                  <a:lnTo>
                    <a:pt x="4012800" y="0"/>
                  </a:lnTo>
                  <a:cubicBezTo>
                    <a:pt x="4018398" y="0"/>
                    <a:pt x="4022937" y="4538"/>
                    <a:pt x="4022937" y="10137"/>
                  </a:cubicBezTo>
                  <a:lnTo>
                    <a:pt x="4022937" y="502934"/>
                  </a:lnTo>
                  <a:cubicBezTo>
                    <a:pt x="4022937" y="508532"/>
                    <a:pt x="4018398" y="513071"/>
                    <a:pt x="4012800" y="513071"/>
                  </a:cubicBezTo>
                  <a:lnTo>
                    <a:pt x="10137" y="513071"/>
                  </a:lnTo>
                  <a:cubicBezTo>
                    <a:pt x="4538" y="513071"/>
                    <a:pt x="0" y="508532"/>
                    <a:pt x="0" y="502934"/>
                  </a:cubicBezTo>
                  <a:lnTo>
                    <a:pt x="0" y="10137"/>
                  </a:lnTo>
                  <a:cubicBezTo>
                    <a:pt x="0" y="4538"/>
                    <a:pt x="4538" y="0"/>
                    <a:pt x="10137" y="0"/>
                  </a:cubicBezTo>
                  <a:close/>
                </a:path>
              </a:pathLst>
            </a:custGeom>
            <a:solidFill>
              <a:srgbClr val="1A1A1A">
                <a:alpha val="74902"/>
              </a:srgbClr>
            </a:solidFill>
          </p:spPr>
        </p:sp>
        <p:sp>
          <p:nvSpPr>
            <p:cNvPr id="9" name="TextBox 9"/>
            <p:cNvSpPr txBox="1"/>
            <p:nvPr/>
          </p:nvSpPr>
          <p:spPr>
            <a:xfrm>
              <a:off x="0" y="-57150"/>
              <a:ext cx="4022937" cy="570221"/>
            </a:xfrm>
            <a:prstGeom prst="rect">
              <a:avLst/>
            </a:prstGeom>
          </p:spPr>
          <p:txBody>
            <a:bodyPr lIns="50800" tIns="50800" rIns="50800" bIns="50800" rtlCol="0" anchor="ctr"/>
            <a:lstStyle/>
            <a:p>
              <a:pPr algn="ctr">
                <a:lnSpc>
                  <a:spcPts val="4554"/>
                </a:lnSpc>
              </a:pPr>
              <a:r>
                <a:rPr lang="en-US" sz="3300" spc="33" dirty="0">
                  <a:solidFill>
                    <a:srgbClr val="FFFFFF">
                      <a:alpha val="74902"/>
                    </a:srgbClr>
                  </a:solidFill>
                  <a:latin typeface="DM Sans Bold"/>
                </a:rPr>
                <a:t>Predict the Overall Performance Rating of football players </a:t>
              </a:r>
            </a:p>
            <a:p>
              <a:pPr marL="0" lvl="0" indent="0" algn="ctr">
                <a:lnSpc>
                  <a:spcPts val="4554"/>
                </a:lnSpc>
                <a:spcBef>
                  <a:spcPct val="0"/>
                </a:spcBef>
              </a:pPr>
              <a:r>
                <a:rPr lang="en-US" sz="3300" spc="33" dirty="0">
                  <a:solidFill>
                    <a:srgbClr val="FFFFFF">
                      <a:alpha val="74902"/>
                    </a:srgbClr>
                  </a:solidFill>
                  <a:latin typeface="DM Sans Bold"/>
                </a:rPr>
                <a:t>based on key performance attributes.</a:t>
              </a:r>
            </a:p>
          </p:txBody>
        </p:sp>
      </p:grpSp>
      <p:grpSp>
        <p:nvGrpSpPr>
          <p:cNvPr id="10" name="Group 10"/>
          <p:cNvGrpSpPr/>
          <p:nvPr/>
        </p:nvGrpSpPr>
        <p:grpSpPr>
          <a:xfrm>
            <a:off x="11710115" y="2810821"/>
            <a:ext cx="5016251" cy="5305616"/>
            <a:chOff x="0" y="0"/>
            <a:chExt cx="5191754" cy="5491243"/>
          </a:xfrm>
        </p:grpSpPr>
        <p:sp>
          <p:nvSpPr>
            <p:cNvPr id="11" name="Freeform 11"/>
            <p:cNvSpPr/>
            <p:nvPr/>
          </p:nvSpPr>
          <p:spPr>
            <a:xfrm>
              <a:off x="0" y="0"/>
              <a:ext cx="5191754" cy="5491243"/>
            </a:xfrm>
            <a:custGeom>
              <a:avLst/>
              <a:gdLst/>
              <a:ahLst/>
              <a:cxnLst/>
              <a:rect l="l" t="t" r="r" b="b"/>
              <a:pathLst>
                <a:path w="5191754" h="5491243">
                  <a:moveTo>
                    <a:pt x="0" y="0"/>
                  </a:moveTo>
                  <a:lnTo>
                    <a:pt x="5191754" y="0"/>
                  </a:lnTo>
                  <a:lnTo>
                    <a:pt x="5191754" y="5491243"/>
                  </a:lnTo>
                  <a:lnTo>
                    <a:pt x="0" y="5491243"/>
                  </a:lnTo>
                  <a:close/>
                </a:path>
              </a:pathLst>
            </a:custGeom>
            <a:solidFill>
              <a:srgbClr val="CCCCCC"/>
            </a:solidFill>
            <a:ln w="38100" cap="sq">
              <a:solidFill>
                <a:srgbClr val="FFFFFF"/>
              </a:solidFill>
              <a:prstDash val="solid"/>
              <a:miter/>
            </a:ln>
          </p:spPr>
        </p:sp>
        <p:sp>
          <p:nvSpPr>
            <p:cNvPr id="12" name="TextBox 12"/>
            <p:cNvSpPr txBox="1"/>
            <p:nvPr/>
          </p:nvSpPr>
          <p:spPr>
            <a:xfrm>
              <a:off x="0" y="-19050"/>
              <a:ext cx="5191754" cy="5510293"/>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12590452" y="2365487"/>
            <a:ext cx="3286954" cy="854346"/>
            <a:chOff x="0" y="-33416"/>
            <a:chExt cx="876197" cy="227741"/>
          </a:xfrm>
        </p:grpSpPr>
        <p:sp>
          <p:nvSpPr>
            <p:cNvPr id="14" name="Freeform 14"/>
            <p:cNvSpPr/>
            <p:nvPr/>
          </p:nvSpPr>
          <p:spPr>
            <a:xfrm>
              <a:off x="0" y="0"/>
              <a:ext cx="867833" cy="170591"/>
            </a:xfrm>
            <a:custGeom>
              <a:avLst/>
              <a:gdLst/>
              <a:ahLst/>
              <a:cxnLst/>
              <a:rect l="l" t="t" r="r" b="b"/>
              <a:pathLst>
                <a:path w="867833" h="170591">
                  <a:moveTo>
                    <a:pt x="47561" y="0"/>
                  </a:moveTo>
                  <a:lnTo>
                    <a:pt x="820272" y="0"/>
                  </a:lnTo>
                  <a:cubicBezTo>
                    <a:pt x="846540" y="0"/>
                    <a:pt x="867833" y="21294"/>
                    <a:pt x="867833" y="47561"/>
                  </a:cubicBezTo>
                  <a:lnTo>
                    <a:pt x="867833" y="123030"/>
                  </a:lnTo>
                  <a:cubicBezTo>
                    <a:pt x="867833" y="149298"/>
                    <a:pt x="846540" y="170591"/>
                    <a:pt x="820272" y="170591"/>
                  </a:cubicBezTo>
                  <a:lnTo>
                    <a:pt x="47561" y="170591"/>
                  </a:lnTo>
                  <a:cubicBezTo>
                    <a:pt x="21294" y="170591"/>
                    <a:pt x="0" y="149298"/>
                    <a:pt x="0" y="123030"/>
                  </a:cubicBezTo>
                  <a:lnTo>
                    <a:pt x="0" y="47561"/>
                  </a:lnTo>
                  <a:cubicBezTo>
                    <a:pt x="0" y="21294"/>
                    <a:pt x="21294" y="0"/>
                    <a:pt x="47561" y="0"/>
                  </a:cubicBezTo>
                  <a:close/>
                </a:path>
              </a:pathLst>
            </a:custGeom>
            <a:solidFill>
              <a:srgbClr val="1A1A1A"/>
            </a:solidFill>
          </p:spPr>
        </p:sp>
        <p:sp>
          <p:nvSpPr>
            <p:cNvPr id="15" name="TextBox 15"/>
            <p:cNvSpPr txBox="1"/>
            <p:nvPr/>
          </p:nvSpPr>
          <p:spPr>
            <a:xfrm>
              <a:off x="8364" y="-33416"/>
              <a:ext cx="867833" cy="227741"/>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OBSERVATION</a:t>
              </a:r>
            </a:p>
          </p:txBody>
        </p:sp>
      </p:grpSp>
      <p:sp>
        <p:nvSpPr>
          <p:cNvPr id="16" name="Freeform 16"/>
          <p:cNvSpPr/>
          <p:nvPr/>
        </p:nvSpPr>
        <p:spPr>
          <a:xfrm>
            <a:off x="375465" y="8970614"/>
            <a:ext cx="9391541" cy="575371"/>
          </a:xfrm>
          <a:custGeom>
            <a:avLst/>
            <a:gdLst/>
            <a:ahLst/>
            <a:cxnLst/>
            <a:rect l="l" t="t" r="r" b="b"/>
            <a:pathLst>
              <a:path w="9391541" h="575371">
                <a:moveTo>
                  <a:pt x="0" y="0"/>
                </a:moveTo>
                <a:lnTo>
                  <a:pt x="9391540" y="0"/>
                </a:lnTo>
                <a:lnTo>
                  <a:pt x="9391540" y="575372"/>
                </a:lnTo>
                <a:lnTo>
                  <a:pt x="0" y="575372"/>
                </a:lnTo>
                <a:lnTo>
                  <a:pt x="0" y="0"/>
                </a:lnTo>
                <a:close/>
              </a:path>
            </a:pathLst>
          </a:custGeom>
          <a:blipFill>
            <a:blip r:embed="rId5"/>
            <a:stretch>
              <a:fillRect/>
            </a:stretch>
          </a:blipFill>
        </p:spPr>
      </p:sp>
      <p:grpSp>
        <p:nvGrpSpPr>
          <p:cNvPr id="17" name="Group 17"/>
          <p:cNvGrpSpPr/>
          <p:nvPr/>
        </p:nvGrpSpPr>
        <p:grpSpPr>
          <a:xfrm>
            <a:off x="379932" y="8313805"/>
            <a:ext cx="3209561" cy="577309"/>
            <a:chOff x="0" y="0"/>
            <a:chExt cx="845316" cy="152048"/>
          </a:xfrm>
        </p:grpSpPr>
        <p:sp>
          <p:nvSpPr>
            <p:cNvPr id="18" name="Freeform 18"/>
            <p:cNvSpPr/>
            <p:nvPr/>
          </p:nvSpPr>
          <p:spPr>
            <a:xfrm>
              <a:off x="0" y="0"/>
              <a:ext cx="845316" cy="152048"/>
            </a:xfrm>
            <a:custGeom>
              <a:avLst/>
              <a:gdLst/>
              <a:ahLst/>
              <a:cxnLst/>
              <a:rect l="l" t="t" r="r" b="b"/>
              <a:pathLst>
                <a:path w="845316" h="152048">
                  <a:moveTo>
                    <a:pt x="76024" y="0"/>
                  </a:moveTo>
                  <a:lnTo>
                    <a:pt x="769292" y="0"/>
                  </a:lnTo>
                  <a:cubicBezTo>
                    <a:pt x="789455" y="0"/>
                    <a:pt x="808792" y="8010"/>
                    <a:pt x="823049" y="22267"/>
                  </a:cubicBezTo>
                  <a:cubicBezTo>
                    <a:pt x="837307" y="36524"/>
                    <a:pt x="845316" y="55861"/>
                    <a:pt x="845316" y="76024"/>
                  </a:cubicBezTo>
                  <a:lnTo>
                    <a:pt x="845316" y="76024"/>
                  </a:lnTo>
                  <a:cubicBezTo>
                    <a:pt x="845316" y="118011"/>
                    <a:pt x="811279" y="152048"/>
                    <a:pt x="769292" y="152048"/>
                  </a:cubicBezTo>
                  <a:lnTo>
                    <a:pt x="76024" y="152048"/>
                  </a:lnTo>
                  <a:cubicBezTo>
                    <a:pt x="55861" y="152048"/>
                    <a:pt x="36524" y="144039"/>
                    <a:pt x="22267" y="129781"/>
                  </a:cubicBezTo>
                  <a:cubicBezTo>
                    <a:pt x="8010" y="115524"/>
                    <a:pt x="0" y="96187"/>
                    <a:pt x="0" y="76024"/>
                  </a:cubicBezTo>
                  <a:lnTo>
                    <a:pt x="0" y="76024"/>
                  </a:lnTo>
                  <a:cubicBezTo>
                    <a:pt x="0" y="55861"/>
                    <a:pt x="8010" y="36524"/>
                    <a:pt x="22267" y="22267"/>
                  </a:cubicBezTo>
                  <a:cubicBezTo>
                    <a:pt x="36524" y="8010"/>
                    <a:pt x="55861" y="0"/>
                    <a:pt x="76024" y="0"/>
                  </a:cubicBezTo>
                  <a:close/>
                </a:path>
              </a:pathLst>
            </a:custGeom>
            <a:solidFill>
              <a:srgbClr val="CCCCCC"/>
            </a:solidFill>
          </p:spPr>
        </p:sp>
        <p:sp>
          <p:nvSpPr>
            <p:cNvPr id="19" name="TextBox 19"/>
            <p:cNvSpPr txBox="1"/>
            <p:nvPr/>
          </p:nvSpPr>
          <p:spPr>
            <a:xfrm>
              <a:off x="0" y="-19050"/>
              <a:ext cx="845316" cy="171098"/>
            </a:xfrm>
            <a:prstGeom prst="rect">
              <a:avLst/>
            </a:prstGeom>
          </p:spPr>
          <p:txBody>
            <a:bodyPr lIns="50800" tIns="50800" rIns="50800" bIns="50800" rtlCol="0" anchor="ctr"/>
            <a:lstStyle/>
            <a:p>
              <a:pPr algn="ctr">
                <a:lnSpc>
                  <a:spcPts val="2989"/>
                </a:lnSpc>
              </a:pPr>
              <a:r>
                <a:rPr lang="en-US" sz="2299">
                  <a:solidFill>
                    <a:srgbClr val="000000"/>
                  </a:solidFill>
                  <a:latin typeface="DM Sans Bold"/>
                </a:rPr>
                <a:t>Model Evaluation</a:t>
              </a:r>
            </a:p>
          </p:txBody>
        </p:sp>
      </p:grpSp>
      <p:sp>
        <p:nvSpPr>
          <p:cNvPr id="20" name="Freeform 20"/>
          <p:cNvSpPr/>
          <p:nvPr/>
        </p:nvSpPr>
        <p:spPr>
          <a:xfrm>
            <a:off x="1984713" y="2716908"/>
            <a:ext cx="8737798" cy="5399529"/>
          </a:xfrm>
          <a:custGeom>
            <a:avLst/>
            <a:gdLst/>
            <a:ahLst/>
            <a:cxnLst/>
            <a:rect l="l" t="t" r="r" b="b"/>
            <a:pathLst>
              <a:path w="8737798" h="5399529">
                <a:moveTo>
                  <a:pt x="0" y="0"/>
                </a:moveTo>
                <a:lnTo>
                  <a:pt x="8737798" y="0"/>
                </a:lnTo>
                <a:lnTo>
                  <a:pt x="8737798" y="5399529"/>
                </a:lnTo>
                <a:lnTo>
                  <a:pt x="0" y="5399529"/>
                </a:lnTo>
                <a:lnTo>
                  <a:pt x="0" y="0"/>
                </a:lnTo>
                <a:close/>
              </a:path>
            </a:pathLst>
          </a:custGeom>
          <a:blipFill>
            <a:blip r:embed="rId6"/>
            <a:stretch>
              <a:fillRect/>
            </a:stretch>
          </a:blipFill>
        </p:spPr>
      </p:sp>
      <p:sp>
        <p:nvSpPr>
          <p:cNvPr id="21" name="TextBox 21"/>
          <p:cNvSpPr txBox="1"/>
          <p:nvPr/>
        </p:nvSpPr>
        <p:spPr>
          <a:xfrm>
            <a:off x="11867072" y="3202736"/>
            <a:ext cx="4811669" cy="4672592"/>
          </a:xfrm>
          <a:prstGeom prst="rect">
            <a:avLst/>
          </a:prstGeom>
        </p:spPr>
        <p:txBody>
          <a:bodyPr lIns="0" tIns="0" rIns="0" bIns="0" rtlCol="0" anchor="t">
            <a:spAutoFit/>
          </a:bodyPr>
          <a:lstStyle/>
          <a:p>
            <a:pPr marL="489294" lvl="1" indent="-244647">
              <a:lnSpc>
                <a:spcPts val="3127"/>
              </a:lnSpc>
              <a:buFont typeface="Arial"/>
              <a:buChar char="•"/>
            </a:pPr>
            <a:r>
              <a:rPr lang="en-US" sz="2266" spc="222">
                <a:solidFill>
                  <a:srgbClr val="000000"/>
                </a:solidFill>
                <a:latin typeface="DM Sans"/>
              </a:rPr>
              <a:t>The blue dots should cluster closely around the red dashed line and this alignment signifies a good fit between actual and predicted values. </a:t>
            </a:r>
          </a:p>
          <a:p>
            <a:pPr marL="489294" lvl="1" indent="-244647">
              <a:lnSpc>
                <a:spcPts val="3127"/>
              </a:lnSpc>
              <a:buFont typeface="Arial"/>
              <a:buChar char="•"/>
            </a:pPr>
            <a:r>
              <a:rPr lang="en-US" sz="2266" spc="222">
                <a:solidFill>
                  <a:srgbClr val="000000"/>
                </a:solidFill>
                <a:latin typeface="DM Sans"/>
              </a:rPr>
              <a:t>Points far from the line (either left or right) exert more influence on the fitted line. These outliers can pull the line toward them.</a:t>
            </a:r>
          </a:p>
        </p:txBody>
      </p:sp>
      <p:sp>
        <p:nvSpPr>
          <p:cNvPr id="23" name="TextBox 20">
            <a:extLst>
              <a:ext uri="{FF2B5EF4-FFF2-40B4-BE49-F238E27FC236}">
                <a16:creationId xmlns:a16="http://schemas.microsoft.com/office/drawing/2014/main" id="{60726413-7874-49C1-C5DA-8A81B3906944}"/>
              </a:ext>
            </a:extLst>
          </p:cNvPr>
          <p:cNvSpPr txBox="1"/>
          <p:nvPr/>
        </p:nvSpPr>
        <p:spPr>
          <a:xfrm>
            <a:off x="-212882" y="262197"/>
            <a:ext cx="2197595" cy="1623265"/>
          </a:xfrm>
          <a:prstGeom prst="rect">
            <a:avLst/>
          </a:prstGeom>
          <a:ln>
            <a:noFill/>
          </a:ln>
        </p:spPr>
        <p:txBody>
          <a:bodyPr wrap="square" lIns="0" tIns="0" rIns="0" bIns="0" rtlCol="0" anchor="t">
            <a:spAutoFit/>
          </a:bodyPr>
          <a:lstStyle/>
          <a:p>
            <a:pPr algn="ctr">
              <a:lnSpc>
                <a:spcPts val="14051"/>
              </a:lnSpc>
            </a:pPr>
            <a:r>
              <a:rPr lang="en-US" sz="10036" dirty="0">
                <a:solidFill>
                  <a:srgbClr val="FFED00"/>
                </a:solidFill>
                <a:highlight>
                  <a:srgbClr val="000000"/>
                </a:highlight>
                <a:latin typeface="Impact"/>
              </a:rPr>
              <a:t>#1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9578" y="7778994"/>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984713" y="180667"/>
            <a:ext cx="15274587" cy="1981094"/>
            <a:chOff x="0" y="0"/>
            <a:chExt cx="4022937" cy="521770"/>
          </a:xfrm>
        </p:grpSpPr>
        <p:sp>
          <p:nvSpPr>
            <p:cNvPr id="8" name="Freeform 8"/>
            <p:cNvSpPr/>
            <p:nvPr/>
          </p:nvSpPr>
          <p:spPr>
            <a:xfrm>
              <a:off x="0" y="0"/>
              <a:ext cx="4022937" cy="521770"/>
            </a:xfrm>
            <a:custGeom>
              <a:avLst/>
              <a:gdLst/>
              <a:ahLst/>
              <a:cxnLst/>
              <a:rect l="l" t="t" r="r" b="b"/>
              <a:pathLst>
                <a:path w="4022937" h="521770">
                  <a:moveTo>
                    <a:pt x="10137" y="0"/>
                  </a:moveTo>
                  <a:lnTo>
                    <a:pt x="4012800" y="0"/>
                  </a:lnTo>
                  <a:cubicBezTo>
                    <a:pt x="4018398" y="0"/>
                    <a:pt x="4022937" y="4538"/>
                    <a:pt x="4022937" y="10137"/>
                  </a:cubicBezTo>
                  <a:lnTo>
                    <a:pt x="4022937" y="511633"/>
                  </a:lnTo>
                  <a:cubicBezTo>
                    <a:pt x="4022937" y="517231"/>
                    <a:pt x="4018398" y="521770"/>
                    <a:pt x="4012800" y="521770"/>
                  </a:cubicBezTo>
                  <a:lnTo>
                    <a:pt x="10137" y="521770"/>
                  </a:lnTo>
                  <a:cubicBezTo>
                    <a:pt x="4538" y="521770"/>
                    <a:pt x="0" y="517231"/>
                    <a:pt x="0" y="511633"/>
                  </a:cubicBezTo>
                  <a:lnTo>
                    <a:pt x="0" y="10137"/>
                  </a:lnTo>
                  <a:cubicBezTo>
                    <a:pt x="0" y="4538"/>
                    <a:pt x="4538" y="0"/>
                    <a:pt x="10137" y="0"/>
                  </a:cubicBezTo>
                  <a:close/>
                </a:path>
              </a:pathLst>
            </a:custGeom>
            <a:solidFill>
              <a:srgbClr val="1A1A1A"/>
            </a:solidFill>
          </p:spPr>
        </p:sp>
        <p:sp>
          <p:nvSpPr>
            <p:cNvPr id="9" name="TextBox 9"/>
            <p:cNvSpPr txBox="1"/>
            <p:nvPr/>
          </p:nvSpPr>
          <p:spPr>
            <a:xfrm>
              <a:off x="0" y="-57150"/>
              <a:ext cx="4022937" cy="578920"/>
            </a:xfrm>
            <a:prstGeom prst="rect">
              <a:avLst/>
            </a:prstGeom>
          </p:spPr>
          <p:txBody>
            <a:bodyPr lIns="50800" tIns="50800" rIns="50800" bIns="50800" rtlCol="0" anchor="ctr"/>
            <a:lstStyle/>
            <a:p>
              <a:pPr marL="0" lvl="0" indent="0" algn="ctr">
                <a:lnSpc>
                  <a:spcPts val="4554"/>
                </a:lnSpc>
                <a:spcBef>
                  <a:spcPct val="0"/>
                </a:spcBef>
              </a:pPr>
              <a:r>
                <a:rPr lang="en-US" sz="3300" spc="33">
                  <a:solidFill>
                    <a:srgbClr val="FFFFFF"/>
                  </a:solidFill>
                  <a:latin typeface="DM Sans Bold"/>
                </a:rPr>
                <a:t>Classify a player as Goalkeeper, Defender, Midfielder or Forward based on their individual performance attributes such as pace, shooting, passing, dribbling, defending, physic, overall, potential.</a:t>
              </a:r>
            </a:p>
          </p:txBody>
        </p:sp>
      </p:grpSp>
      <p:sp>
        <p:nvSpPr>
          <p:cNvPr id="10" name="Freeform 10"/>
          <p:cNvSpPr/>
          <p:nvPr/>
        </p:nvSpPr>
        <p:spPr>
          <a:xfrm>
            <a:off x="6646686" y="2626577"/>
            <a:ext cx="10907935" cy="6818020"/>
          </a:xfrm>
          <a:custGeom>
            <a:avLst/>
            <a:gdLst/>
            <a:ahLst/>
            <a:cxnLst/>
            <a:rect l="l" t="t" r="r" b="b"/>
            <a:pathLst>
              <a:path w="10907935" h="6818020">
                <a:moveTo>
                  <a:pt x="0" y="0"/>
                </a:moveTo>
                <a:lnTo>
                  <a:pt x="10907935" y="0"/>
                </a:lnTo>
                <a:lnTo>
                  <a:pt x="10907935" y="6818019"/>
                </a:lnTo>
                <a:lnTo>
                  <a:pt x="0" y="6818019"/>
                </a:lnTo>
                <a:lnTo>
                  <a:pt x="0" y="0"/>
                </a:lnTo>
                <a:close/>
              </a:path>
            </a:pathLst>
          </a:custGeom>
          <a:blipFill>
            <a:blip r:embed="rId5"/>
            <a:stretch>
              <a:fillRect r="-1164"/>
            </a:stretch>
          </a:blipFill>
        </p:spPr>
      </p:sp>
      <p:grpSp>
        <p:nvGrpSpPr>
          <p:cNvPr id="11" name="Group 11"/>
          <p:cNvGrpSpPr/>
          <p:nvPr/>
        </p:nvGrpSpPr>
        <p:grpSpPr>
          <a:xfrm>
            <a:off x="1043876" y="7349869"/>
            <a:ext cx="4437308" cy="1988113"/>
            <a:chOff x="0" y="0"/>
            <a:chExt cx="4537531" cy="2033018"/>
          </a:xfrm>
        </p:grpSpPr>
        <p:sp>
          <p:nvSpPr>
            <p:cNvPr id="12" name="Freeform 12"/>
            <p:cNvSpPr/>
            <p:nvPr/>
          </p:nvSpPr>
          <p:spPr>
            <a:xfrm>
              <a:off x="0" y="0"/>
              <a:ext cx="4537531" cy="2033018"/>
            </a:xfrm>
            <a:custGeom>
              <a:avLst/>
              <a:gdLst/>
              <a:ahLst/>
              <a:cxnLst/>
              <a:rect l="l" t="t" r="r" b="b"/>
              <a:pathLst>
                <a:path w="4537531" h="2033018">
                  <a:moveTo>
                    <a:pt x="34895" y="0"/>
                  </a:moveTo>
                  <a:lnTo>
                    <a:pt x="4502636" y="0"/>
                  </a:lnTo>
                  <a:cubicBezTo>
                    <a:pt x="4511891" y="0"/>
                    <a:pt x="4520767" y="3676"/>
                    <a:pt x="4527311" y="10220"/>
                  </a:cubicBezTo>
                  <a:cubicBezTo>
                    <a:pt x="4533855" y="16764"/>
                    <a:pt x="4537531" y="25640"/>
                    <a:pt x="4537531" y="34895"/>
                  </a:cubicBezTo>
                  <a:lnTo>
                    <a:pt x="4537531" y="1998123"/>
                  </a:lnTo>
                  <a:cubicBezTo>
                    <a:pt x="4537531" y="2007377"/>
                    <a:pt x="4533855" y="2016253"/>
                    <a:pt x="4527311" y="2022797"/>
                  </a:cubicBezTo>
                  <a:cubicBezTo>
                    <a:pt x="4520767" y="2029341"/>
                    <a:pt x="4511891" y="2033018"/>
                    <a:pt x="4502636" y="2033018"/>
                  </a:cubicBezTo>
                  <a:lnTo>
                    <a:pt x="34895" y="2033018"/>
                  </a:lnTo>
                  <a:cubicBezTo>
                    <a:pt x="25640" y="2033018"/>
                    <a:pt x="16764" y="2029341"/>
                    <a:pt x="10220" y="2022797"/>
                  </a:cubicBezTo>
                  <a:cubicBezTo>
                    <a:pt x="3676" y="2016253"/>
                    <a:pt x="0" y="2007377"/>
                    <a:pt x="0" y="1998123"/>
                  </a:cubicBezTo>
                  <a:lnTo>
                    <a:pt x="0" y="34895"/>
                  </a:lnTo>
                  <a:cubicBezTo>
                    <a:pt x="0" y="25640"/>
                    <a:pt x="3676" y="16764"/>
                    <a:pt x="10220" y="10220"/>
                  </a:cubicBezTo>
                  <a:cubicBezTo>
                    <a:pt x="16764" y="3676"/>
                    <a:pt x="25640" y="0"/>
                    <a:pt x="34895" y="0"/>
                  </a:cubicBezTo>
                  <a:close/>
                </a:path>
              </a:pathLst>
            </a:custGeom>
            <a:solidFill>
              <a:srgbClr val="FFFFFF"/>
            </a:solidFill>
            <a:ln w="38100" cap="sq">
              <a:solidFill>
                <a:srgbClr val="000000"/>
              </a:solidFill>
              <a:prstDash val="solid"/>
              <a:miter/>
            </a:ln>
          </p:spPr>
        </p:sp>
        <p:sp>
          <p:nvSpPr>
            <p:cNvPr id="13" name="TextBox 13"/>
            <p:cNvSpPr txBox="1"/>
            <p:nvPr/>
          </p:nvSpPr>
          <p:spPr>
            <a:xfrm>
              <a:off x="0" y="-19050"/>
              <a:ext cx="4537531" cy="2052068"/>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917166" y="6914711"/>
            <a:ext cx="2672798" cy="667338"/>
            <a:chOff x="-4722" y="-28219"/>
            <a:chExt cx="703947" cy="175760"/>
          </a:xfrm>
        </p:grpSpPr>
        <p:sp>
          <p:nvSpPr>
            <p:cNvPr id="15" name="Freeform 15"/>
            <p:cNvSpPr/>
            <p:nvPr/>
          </p:nvSpPr>
          <p:spPr>
            <a:xfrm>
              <a:off x="0" y="0"/>
              <a:ext cx="699225" cy="137660"/>
            </a:xfrm>
            <a:custGeom>
              <a:avLst/>
              <a:gdLst/>
              <a:ahLst/>
              <a:cxnLst/>
              <a:rect l="l" t="t" r="r" b="b"/>
              <a:pathLst>
                <a:path w="699225" h="137660">
                  <a:moveTo>
                    <a:pt x="58322" y="0"/>
                  </a:moveTo>
                  <a:lnTo>
                    <a:pt x="640902" y="0"/>
                  </a:lnTo>
                  <a:cubicBezTo>
                    <a:pt x="656370" y="0"/>
                    <a:pt x="671205" y="6145"/>
                    <a:pt x="682143" y="17082"/>
                  </a:cubicBezTo>
                  <a:cubicBezTo>
                    <a:pt x="693080" y="28020"/>
                    <a:pt x="699225" y="42854"/>
                    <a:pt x="699225" y="58322"/>
                  </a:cubicBezTo>
                  <a:lnTo>
                    <a:pt x="699225" y="79337"/>
                  </a:lnTo>
                  <a:cubicBezTo>
                    <a:pt x="699225" y="94805"/>
                    <a:pt x="693080" y="109640"/>
                    <a:pt x="682143" y="120577"/>
                  </a:cubicBezTo>
                  <a:cubicBezTo>
                    <a:pt x="671205" y="131515"/>
                    <a:pt x="656370" y="137660"/>
                    <a:pt x="640902" y="137660"/>
                  </a:cubicBezTo>
                  <a:lnTo>
                    <a:pt x="58322" y="137660"/>
                  </a:lnTo>
                  <a:cubicBezTo>
                    <a:pt x="42854" y="137660"/>
                    <a:pt x="28020" y="131515"/>
                    <a:pt x="17082" y="120577"/>
                  </a:cubicBezTo>
                  <a:cubicBezTo>
                    <a:pt x="6145" y="109640"/>
                    <a:pt x="0" y="94805"/>
                    <a:pt x="0" y="79337"/>
                  </a:cubicBezTo>
                  <a:lnTo>
                    <a:pt x="0" y="58322"/>
                  </a:lnTo>
                  <a:cubicBezTo>
                    <a:pt x="0" y="42854"/>
                    <a:pt x="6145" y="28020"/>
                    <a:pt x="17082" y="17082"/>
                  </a:cubicBezTo>
                  <a:cubicBezTo>
                    <a:pt x="28020" y="6145"/>
                    <a:pt x="42854" y="0"/>
                    <a:pt x="58322" y="0"/>
                  </a:cubicBezTo>
                  <a:close/>
                </a:path>
              </a:pathLst>
            </a:custGeom>
            <a:solidFill>
              <a:srgbClr val="1A1A1A"/>
            </a:solidFill>
          </p:spPr>
        </p:sp>
        <p:sp>
          <p:nvSpPr>
            <p:cNvPr id="16" name="TextBox 16"/>
            <p:cNvSpPr txBox="1"/>
            <p:nvPr/>
          </p:nvSpPr>
          <p:spPr>
            <a:xfrm>
              <a:off x="-4722" y="-28219"/>
              <a:ext cx="699225" cy="175760"/>
            </a:xfrm>
            <a:prstGeom prst="rect">
              <a:avLst/>
            </a:prstGeom>
          </p:spPr>
          <p:txBody>
            <a:bodyPr lIns="50800" tIns="50800" rIns="50800" bIns="50800" rtlCol="0" anchor="ctr"/>
            <a:lstStyle/>
            <a:p>
              <a:pPr marL="0" lvl="0" indent="0" algn="ctr">
                <a:lnSpc>
                  <a:spcPts val="3286"/>
                </a:lnSpc>
                <a:spcBef>
                  <a:spcPct val="0"/>
                </a:spcBef>
              </a:pPr>
              <a:r>
                <a:rPr lang="en-US" sz="2381" spc="23" dirty="0">
                  <a:solidFill>
                    <a:srgbClr val="FFFFFF"/>
                  </a:solidFill>
                  <a:latin typeface="DM Sans Bold"/>
                </a:rPr>
                <a:t>METHOD USED</a:t>
              </a:r>
            </a:p>
          </p:txBody>
        </p:sp>
      </p:grpSp>
      <p:grpSp>
        <p:nvGrpSpPr>
          <p:cNvPr id="17" name="Group 17"/>
          <p:cNvGrpSpPr/>
          <p:nvPr/>
        </p:nvGrpSpPr>
        <p:grpSpPr>
          <a:xfrm>
            <a:off x="1657749" y="2791160"/>
            <a:ext cx="3209561" cy="577309"/>
            <a:chOff x="0" y="0"/>
            <a:chExt cx="845316" cy="152048"/>
          </a:xfrm>
        </p:grpSpPr>
        <p:sp>
          <p:nvSpPr>
            <p:cNvPr id="18" name="Freeform 18"/>
            <p:cNvSpPr/>
            <p:nvPr/>
          </p:nvSpPr>
          <p:spPr>
            <a:xfrm>
              <a:off x="0" y="0"/>
              <a:ext cx="845316" cy="152048"/>
            </a:xfrm>
            <a:custGeom>
              <a:avLst/>
              <a:gdLst/>
              <a:ahLst/>
              <a:cxnLst/>
              <a:rect l="l" t="t" r="r" b="b"/>
              <a:pathLst>
                <a:path w="845316" h="152048">
                  <a:moveTo>
                    <a:pt x="76024" y="0"/>
                  </a:moveTo>
                  <a:lnTo>
                    <a:pt x="769292" y="0"/>
                  </a:lnTo>
                  <a:cubicBezTo>
                    <a:pt x="789455" y="0"/>
                    <a:pt x="808792" y="8010"/>
                    <a:pt x="823049" y="22267"/>
                  </a:cubicBezTo>
                  <a:cubicBezTo>
                    <a:pt x="837307" y="36524"/>
                    <a:pt x="845316" y="55861"/>
                    <a:pt x="845316" y="76024"/>
                  </a:cubicBezTo>
                  <a:lnTo>
                    <a:pt x="845316" y="76024"/>
                  </a:lnTo>
                  <a:cubicBezTo>
                    <a:pt x="845316" y="118011"/>
                    <a:pt x="811279" y="152048"/>
                    <a:pt x="769292" y="152048"/>
                  </a:cubicBezTo>
                  <a:lnTo>
                    <a:pt x="76024" y="152048"/>
                  </a:lnTo>
                  <a:cubicBezTo>
                    <a:pt x="55861" y="152048"/>
                    <a:pt x="36524" y="144039"/>
                    <a:pt x="22267" y="129781"/>
                  </a:cubicBezTo>
                  <a:cubicBezTo>
                    <a:pt x="8010" y="115524"/>
                    <a:pt x="0" y="96187"/>
                    <a:pt x="0" y="76024"/>
                  </a:cubicBezTo>
                  <a:lnTo>
                    <a:pt x="0" y="76024"/>
                  </a:lnTo>
                  <a:cubicBezTo>
                    <a:pt x="0" y="55861"/>
                    <a:pt x="8010" y="36524"/>
                    <a:pt x="22267" y="22267"/>
                  </a:cubicBezTo>
                  <a:cubicBezTo>
                    <a:pt x="36524" y="8010"/>
                    <a:pt x="55861" y="0"/>
                    <a:pt x="76024" y="0"/>
                  </a:cubicBezTo>
                  <a:close/>
                </a:path>
              </a:pathLst>
            </a:custGeom>
            <a:solidFill>
              <a:srgbClr val="CCCCCC"/>
            </a:solidFill>
          </p:spPr>
        </p:sp>
        <p:sp>
          <p:nvSpPr>
            <p:cNvPr id="19" name="TextBox 19"/>
            <p:cNvSpPr txBox="1"/>
            <p:nvPr/>
          </p:nvSpPr>
          <p:spPr>
            <a:xfrm>
              <a:off x="0" y="-19050"/>
              <a:ext cx="845316" cy="171098"/>
            </a:xfrm>
            <a:prstGeom prst="rect">
              <a:avLst/>
            </a:prstGeom>
          </p:spPr>
          <p:txBody>
            <a:bodyPr lIns="50800" tIns="50800" rIns="50800" bIns="50800" rtlCol="0" anchor="ctr"/>
            <a:lstStyle/>
            <a:p>
              <a:pPr algn="ctr">
                <a:lnSpc>
                  <a:spcPts val="2989"/>
                </a:lnSpc>
              </a:pPr>
              <a:r>
                <a:rPr lang="en-US" sz="2299">
                  <a:solidFill>
                    <a:srgbClr val="000000"/>
                  </a:solidFill>
                  <a:latin typeface="DM Sans Bold"/>
                </a:rPr>
                <a:t>Features Engineering</a:t>
              </a:r>
            </a:p>
          </p:txBody>
        </p:sp>
      </p:grpSp>
      <p:sp>
        <p:nvSpPr>
          <p:cNvPr id="20" name="Freeform 20"/>
          <p:cNvSpPr/>
          <p:nvPr/>
        </p:nvSpPr>
        <p:spPr>
          <a:xfrm>
            <a:off x="560079" y="3358944"/>
            <a:ext cx="5590310" cy="1154274"/>
          </a:xfrm>
          <a:custGeom>
            <a:avLst/>
            <a:gdLst/>
            <a:ahLst/>
            <a:cxnLst/>
            <a:rect l="l" t="t" r="r" b="b"/>
            <a:pathLst>
              <a:path w="5590310" h="1154274">
                <a:moveTo>
                  <a:pt x="0" y="0"/>
                </a:moveTo>
                <a:lnTo>
                  <a:pt x="5590310" y="0"/>
                </a:lnTo>
                <a:lnTo>
                  <a:pt x="5590310" y="1154274"/>
                </a:lnTo>
                <a:lnTo>
                  <a:pt x="0" y="1154274"/>
                </a:lnTo>
                <a:lnTo>
                  <a:pt x="0" y="0"/>
                </a:lnTo>
                <a:close/>
              </a:path>
            </a:pathLst>
          </a:custGeom>
          <a:blipFill>
            <a:blip r:embed="rId6"/>
            <a:stretch>
              <a:fillRect/>
            </a:stretch>
          </a:blipFill>
        </p:spPr>
      </p:sp>
      <p:sp>
        <p:nvSpPr>
          <p:cNvPr id="21" name="Freeform 21"/>
          <p:cNvSpPr/>
          <p:nvPr/>
        </p:nvSpPr>
        <p:spPr>
          <a:xfrm>
            <a:off x="560079" y="5310271"/>
            <a:ext cx="5590310" cy="1082934"/>
          </a:xfrm>
          <a:custGeom>
            <a:avLst/>
            <a:gdLst/>
            <a:ahLst/>
            <a:cxnLst/>
            <a:rect l="l" t="t" r="r" b="b"/>
            <a:pathLst>
              <a:path w="5590310" h="1082934">
                <a:moveTo>
                  <a:pt x="0" y="0"/>
                </a:moveTo>
                <a:lnTo>
                  <a:pt x="5590310" y="0"/>
                </a:lnTo>
                <a:lnTo>
                  <a:pt x="5590310" y="1082934"/>
                </a:lnTo>
                <a:lnTo>
                  <a:pt x="0" y="1082934"/>
                </a:lnTo>
                <a:lnTo>
                  <a:pt x="0" y="0"/>
                </a:lnTo>
                <a:close/>
              </a:path>
            </a:pathLst>
          </a:custGeom>
          <a:blipFill>
            <a:blip r:embed="rId7"/>
            <a:stretch>
              <a:fillRect b="-2455"/>
            </a:stretch>
          </a:blipFill>
        </p:spPr>
      </p:sp>
      <p:grpSp>
        <p:nvGrpSpPr>
          <p:cNvPr id="22" name="Group 22"/>
          <p:cNvGrpSpPr/>
          <p:nvPr/>
        </p:nvGrpSpPr>
        <p:grpSpPr>
          <a:xfrm rot="5400000">
            <a:off x="4298928" y="4741889"/>
            <a:ext cx="650964" cy="485801"/>
            <a:chOff x="0" y="0"/>
            <a:chExt cx="812800" cy="606576"/>
          </a:xfrm>
        </p:grpSpPr>
        <p:sp>
          <p:nvSpPr>
            <p:cNvPr id="23" name="Freeform 23"/>
            <p:cNvSpPr/>
            <p:nvPr/>
          </p:nvSpPr>
          <p:spPr>
            <a:xfrm>
              <a:off x="0" y="0"/>
              <a:ext cx="812800" cy="606576"/>
            </a:xfrm>
            <a:custGeom>
              <a:avLst/>
              <a:gdLst/>
              <a:ahLst/>
              <a:cxnLst/>
              <a:rect l="l" t="t" r="r" b="b"/>
              <a:pathLst>
                <a:path w="812800" h="606576">
                  <a:moveTo>
                    <a:pt x="812800" y="303288"/>
                  </a:moveTo>
                  <a:lnTo>
                    <a:pt x="406400" y="0"/>
                  </a:lnTo>
                  <a:lnTo>
                    <a:pt x="406400" y="203200"/>
                  </a:lnTo>
                  <a:lnTo>
                    <a:pt x="0" y="203200"/>
                  </a:lnTo>
                  <a:lnTo>
                    <a:pt x="0" y="403376"/>
                  </a:lnTo>
                  <a:lnTo>
                    <a:pt x="406400" y="403376"/>
                  </a:lnTo>
                  <a:lnTo>
                    <a:pt x="406400" y="606576"/>
                  </a:lnTo>
                  <a:lnTo>
                    <a:pt x="812800" y="303288"/>
                  </a:lnTo>
                  <a:close/>
                </a:path>
              </a:pathLst>
            </a:custGeom>
            <a:solidFill>
              <a:srgbClr val="FFED00"/>
            </a:solidFill>
            <a:ln w="28575" cap="sq">
              <a:solidFill>
                <a:srgbClr val="000000"/>
              </a:solidFill>
              <a:prstDash val="solid"/>
              <a:miter/>
            </a:ln>
          </p:spPr>
        </p:sp>
        <p:sp>
          <p:nvSpPr>
            <p:cNvPr id="24" name="TextBox 24"/>
            <p:cNvSpPr txBox="1"/>
            <p:nvPr/>
          </p:nvSpPr>
          <p:spPr>
            <a:xfrm>
              <a:off x="0" y="184150"/>
              <a:ext cx="711200" cy="219226"/>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799280" y="7583096"/>
            <a:ext cx="4926500" cy="2088261"/>
          </a:xfrm>
          <a:prstGeom prst="rect">
            <a:avLst/>
          </a:prstGeom>
        </p:spPr>
        <p:txBody>
          <a:bodyPr lIns="0" tIns="0" rIns="0" bIns="0" rtlCol="0" anchor="t">
            <a:spAutoFit/>
          </a:bodyPr>
          <a:lstStyle/>
          <a:p>
            <a:pPr algn="ctr">
              <a:lnSpc>
                <a:spcPts val="3311"/>
              </a:lnSpc>
            </a:pPr>
            <a:r>
              <a:rPr lang="en-US" sz="2400" spc="235">
                <a:solidFill>
                  <a:srgbClr val="231F20"/>
                </a:solidFill>
                <a:latin typeface="DM Sans Bold"/>
              </a:rPr>
              <a:t>Predictive Modeling</a:t>
            </a:r>
          </a:p>
          <a:p>
            <a:pPr algn="ctr">
              <a:lnSpc>
                <a:spcPts val="3311"/>
              </a:lnSpc>
            </a:pPr>
            <a:r>
              <a:rPr lang="en-US" sz="2400" spc="235">
                <a:solidFill>
                  <a:srgbClr val="231F20"/>
                </a:solidFill>
                <a:latin typeface="DM Sans Bold"/>
              </a:rPr>
              <a:t> with Classification </a:t>
            </a:r>
          </a:p>
          <a:p>
            <a:pPr algn="ctr">
              <a:lnSpc>
                <a:spcPts val="3311"/>
              </a:lnSpc>
            </a:pPr>
            <a:r>
              <a:rPr lang="en-US" sz="2400" spc="235">
                <a:solidFill>
                  <a:srgbClr val="231F20"/>
                </a:solidFill>
                <a:latin typeface="DM Sans Bold"/>
              </a:rPr>
              <a:t>using </a:t>
            </a:r>
          </a:p>
          <a:p>
            <a:pPr algn="ctr">
              <a:lnSpc>
                <a:spcPts val="3311"/>
              </a:lnSpc>
            </a:pPr>
            <a:r>
              <a:rPr lang="en-US" sz="2400" spc="235">
                <a:solidFill>
                  <a:srgbClr val="231F20"/>
                </a:solidFill>
                <a:latin typeface="DM Sans Bold"/>
              </a:rPr>
              <a:t>BAGGED KKN</a:t>
            </a:r>
          </a:p>
          <a:p>
            <a:pPr marL="0" lvl="0" indent="0" algn="ctr">
              <a:lnSpc>
                <a:spcPts val="3311"/>
              </a:lnSpc>
              <a:spcBef>
                <a:spcPct val="0"/>
              </a:spcBef>
            </a:pPr>
            <a:endParaRPr lang="en-US" sz="2400" spc="235">
              <a:solidFill>
                <a:srgbClr val="231F20"/>
              </a:solidFill>
              <a:latin typeface="DM Sans Bold"/>
            </a:endParaRPr>
          </a:p>
        </p:txBody>
      </p:sp>
      <p:sp>
        <p:nvSpPr>
          <p:cNvPr id="27" name="TextBox 20">
            <a:extLst>
              <a:ext uri="{FF2B5EF4-FFF2-40B4-BE49-F238E27FC236}">
                <a16:creationId xmlns:a16="http://schemas.microsoft.com/office/drawing/2014/main" id="{9CA7E84A-D1F7-6957-BCE0-5FE7FD7AE8C8}"/>
              </a:ext>
            </a:extLst>
          </p:cNvPr>
          <p:cNvSpPr txBox="1"/>
          <p:nvPr/>
        </p:nvSpPr>
        <p:spPr>
          <a:xfrm>
            <a:off x="-212882" y="262197"/>
            <a:ext cx="2197595" cy="1623265"/>
          </a:xfrm>
          <a:prstGeom prst="rect">
            <a:avLst/>
          </a:prstGeom>
          <a:ln>
            <a:noFill/>
          </a:ln>
        </p:spPr>
        <p:txBody>
          <a:bodyPr wrap="square" lIns="0" tIns="0" rIns="0" bIns="0" rtlCol="0" anchor="t">
            <a:spAutoFit/>
          </a:bodyPr>
          <a:lstStyle/>
          <a:p>
            <a:pPr algn="ctr">
              <a:lnSpc>
                <a:spcPts val="14051"/>
              </a:lnSpc>
            </a:pPr>
            <a:r>
              <a:rPr lang="en-US" sz="10036" dirty="0">
                <a:solidFill>
                  <a:srgbClr val="FFED00"/>
                </a:solidFill>
                <a:highlight>
                  <a:srgbClr val="000000"/>
                </a:highlight>
                <a:latin typeface="Impact"/>
              </a:rPr>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9578" y="7784300"/>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984713" y="180667"/>
            <a:ext cx="15274587" cy="1981094"/>
            <a:chOff x="0" y="0"/>
            <a:chExt cx="4022937" cy="521770"/>
          </a:xfrm>
        </p:grpSpPr>
        <p:sp>
          <p:nvSpPr>
            <p:cNvPr id="8" name="Freeform 8"/>
            <p:cNvSpPr/>
            <p:nvPr/>
          </p:nvSpPr>
          <p:spPr>
            <a:xfrm>
              <a:off x="0" y="0"/>
              <a:ext cx="4022937" cy="521770"/>
            </a:xfrm>
            <a:custGeom>
              <a:avLst/>
              <a:gdLst/>
              <a:ahLst/>
              <a:cxnLst/>
              <a:rect l="l" t="t" r="r" b="b"/>
              <a:pathLst>
                <a:path w="4022937" h="521770">
                  <a:moveTo>
                    <a:pt x="10137" y="0"/>
                  </a:moveTo>
                  <a:lnTo>
                    <a:pt x="4012800" y="0"/>
                  </a:lnTo>
                  <a:cubicBezTo>
                    <a:pt x="4018398" y="0"/>
                    <a:pt x="4022937" y="4538"/>
                    <a:pt x="4022937" y="10137"/>
                  </a:cubicBezTo>
                  <a:lnTo>
                    <a:pt x="4022937" y="511633"/>
                  </a:lnTo>
                  <a:cubicBezTo>
                    <a:pt x="4022937" y="517231"/>
                    <a:pt x="4018398" y="521770"/>
                    <a:pt x="4012800" y="521770"/>
                  </a:cubicBezTo>
                  <a:lnTo>
                    <a:pt x="10137" y="521770"/>
                  </a:lnTo>
                  <a:cubicBezTo>
                    <a:pt x="4538" y="521770"/>
                    <a:pt x="0" y="517231"/>
                    <a:pt x="0" y="511633"/>
                  </a:cubicBezTo>
                  <a:lnTo>
                    <a:pt x="0" y="10137"/>
                  </a:lnTo>
                  <a:cubicBezTo>
                    <a:pt x="0" y="4538"/>
                    <a:pt x="4538" y="0"/>
                    <a:pt x="10137" y="0"/>
                  </a:cubicBezTo>
                  <a:close/>
                </a:path>
              </a:pathLst>
            </a:custGeom>
            <a:solidFill>
              <a:srgbClr val="1A1A1A">
                <a:alpha val="74902"/>
              </a:srgbClr>
            </a:solidFill>
          </p:spPr>
        </p:sp>
        <p:sp>
          <p:nvSpPr>
            <p:cNvPr id="9" name="TextBox 9"/>
            <p:cNvSpPr txBox="1"/>
            <p:nvPr/>
          </p:nvSpPr>
          <p:spPr>
            <a:xfrm>
              <a:off x="0" y="-57150"/>
              <a:ext cx="4022937" cy="578920"/>
            </a:xfrm>
            <a:prstGeom prst="rect">
              <a:avLst/>
            </a:prstGeom>
          </p:spPr>
          <p:txBody>
            <a:bodyPr lIns="50800" tIns="50800" rIns="50800" bIns="50800" rtlCol="0" anchor="ctr"/>
            <a:lstStyle/>
            <a:p>
              <a:pPr marL="0" lvl="0" indent="0" algn="ctr">
                <a:lnSpc>
                  <a:spcPts val="4554"/>
                </a:lnSpc>
                <a:spcBef>
                  <a:spcPct val="0"/>
                </a:spcBef>
              </a:pPr>
              <a:r>
                <a:rPr lang="en-US" sz="3300" spc="33">
                  <a:solidFill>
                    <a:srgbClr val="FFFFFF">
                      <a:alpha val="74902"/>
                    </a:srgbClr>
                  </a:solidFill>
                  <a:latin typeface="DM Sans Bold"/>
                </a:rPr>
                <a:t>Classify a player as Goalkeeper, Defender, Midfielder or Forward based on their individual performance attributes such as pace, shooting, passing, dribbling, defending, physic, overall, potential.</a:t>
              </a:r>
            </a:p>
          </p:txBody>
        </p:sp>
      </p:grpSp>
      <p:grpSp>
        <p:nvGrpSpPr>
          <p:cNvPr id="10" name="Group 10"/>
          <p:cNvGrpSpPr/>
          <p:nvPr/>
        </p:nvGrpSpPr>
        <p:grpSpPr>
          <a:xfrm>
            <a:off x="11417286" y="3467532"/>
            <a:ext cx="6368577" cy="5790768"/>
            <a:chOff x="0" y="0"/>
            <a:chExt cx="6591393" cy="5993368"/>
          </a:xfrm>
        </p:grpSpPr>
        <p:sp>
          <p:nvSpPr>
            <p:cNvPr id="11" name="Freeform 11"/>
            <p:cNvSpPr/>
            <p:nvPr/>
          </p:nvSpPr>
          <p:spPr>
            <a:xfrm>
              <a:off x="0" y="0"/>
              <a:ext cx="6591393" cy="5993368"/>
            </a:xfrm>
            <a:custGeom>
              <a:avLst/>
              <a:gdLst/>
              <a:ahLst/>
              <a:cxnLst/>
              <a:rect l="l" t="t" r="r" b="b"/>
              <a:pathLst>
                <a:path w="6591393" h="5993368">
                  <a:moveTo>
                    <a:pt x="0" y="0"/>
                  </a:moveTo>
                  <a:lnTo>
                    <a:pt x="6591393" y="0"/>
                  </a:lnTo>
                  <a:lnTo>
                    <a:pt x="6591393" y="5993368"/>
                  </a:lnTo>
                  <a:lnTo>
                    <a:pt x="0" y="5993368"/>
                  </a:lnTo>
                  <a:close/>
                </a:path>
              </a:pathLst>
            </a:custGeom>
            <a:solidFill>
              <a:srgbClr val="CCCCCC"/>
            </a:solidFill>
            <a:ln w="38100" cap="sq">
              <a:solidFill>
                <a:srgbClr val="FFFFFF"/>
              </a:solidFill>
              <a:prstDash val="solid"/>
              <a:miter/>
            </a:ln>
          </p:spPr>
        </p:sp>
        <p:sp>
          <p:nvSpPr>
            <p:cNvPr id="12" name="TextBox 12"/>
            <p:cNvSpPr txBox="1"/>
            <p:nvPr/>
          </p:nvSpPr>
          <p:spPr>
            <a:xfrm>
              <a:off x="0" y="-19050"/>
              <a:ext cx="6591393" cy="6012418"/>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12845667" y="3001743"/>
            <a:ext cx="3286836" cy="639959"/>
            <a:chOff x="0" y="0"/>
            <a:chExt cx="876166" cy="170593"/>
          </a:xfrm>
        </p:grpSpPr>
        <p:sp>
          <p:nvSpPr>
            <p:cNvPr id="14" name="Freeform 14"/>
            <p:cNvSpPr/>
            <p:nvPr/>
          </p:nvSpPr>
          <p:spPr>
            <a:xfrm>
              <a:off x="0" y="0"/>
              <a:ext cx="876166" cy="170593"/>
            </a:xfrm>
            <a:custGeom>
              <a:avLst/>
              <a:gdLst/>
              <a:ahLst/>
              <a:cxnLst/>
              <a:rect l="l" t="t" r="r" b="b"/>
              <a:pathLst>
                <a:path w="876166" h="170593">
                  <a:moveTo>
                    <a:pt x="47109" y="0"/>
                  </a:moveTo>
                  <a:lnTo>
                    <a:pt x="829058" y="0"/>
                  </a:lnTo>
                  <a:cubicBezTo>
                    <a:pt x="841552" y="0"/>
                    <a:pt x="853534" y="4963"/>
                    <a:pt x="862368" y="13798"/>
                  </a:cubicBezTo>
                  <a:cubicBezTo>
                    <a:pt x="871203" y="22632"/>
                    <a:pt x="876166" y="34615"/>
                    <a:pt x="876166" y="47109"/>
                  </a:cubicBezTo>
                  <a:lnTo>
                    <a:pt x="876166" y="123484"/>
                  </a:lnTo>
                  <a:cubicBezTo>
                    <a:pt x="876166" y="149501"/>
                    <a:pt x="855075" y="170593"/>
                    <a:pt x="829058" y="170593"/>
                  </a:cubicBezTo>
                  <a:lnTo>
                    <a:pt x="47109" y="170593"/>
                  </a:lnTo>
                  <a:cubicBezTo>
                    <a:pt x="21091" y="170593"/>
                    <a:pt x="0" y="149501"/>
                    <a:pt x="0" y="123484"/>
                  </a:cubicBezTo>
                  <a:lnTo>
                    <a:pt x="0" y="47109"/>
                  </a:lnTo>
                  <a:cubicBezTo>
                    <a:pt x="0" y="34615"/>
                    <a:pt x="4963" y="22632"/>
                    <a:pt x="13798" y="13798"/>
                  </a:cubicBezTo>
                  <a:cubicBezTo>
                    <a:pt x="22632" y="4963"/>
                    <a:pt x="34615" y="0"/>
                    <a:pt x="47109" y="0"/>
                  </a:cubicBezTo>
                  <a:close/>
                </a:path>
              </a:pathLst>
            </a:custGeom>
            <a:solidFill>
              <a:srgbClr val="1A1A1A"/>
            </a:solidFill>
          </p:spPr>
        </p:sp>
        <p:sp>
          <p:nvSpPr>
            <p:cNvPr id="15" name="TextBox 15"/>
            <p:cNvSpPr txBox="1"/>
            <p:nvPr/>
          </p:nvSpPr>
          <p:spPr>
            <a:xfrm>
              <a:off x="0" y="-57150"/>
              <a:ext cx="876166"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OBSERVATION</a:t>
              </a:r>
            </a:p>
          </p:txBody>
        </p:sp>
      </p:grpSp>
      <p:sp>
        <p:nvSpPr>
          <p:cNvPr id="16" name="Freeform 16"/>
          <p:cNvSpPr/>
          <p:nvPr/>
        </p:nvSpPr>
        <p:spPr>
          <a:xfrm>
            <a:off x="434010" y="3001743"/>
            <a:ext cx="10440791" cy="6568052"/>
          </a:xfrm>
          <a:custGeom>
            <a:avLst/>
            <a:gdLst/>
            <a:ahLst/>
            <a:cxnLst/>
            <a:rect l="l" t="t" r="r" b="b"/>
            <a:pathLst>
              <a:path w="10440791" h="6568052">
                <a:moveTo>
                  <a:pt x="0" y="0"/>
                </a:moveTo>
                <a:lnTo>
                  <a:pt x="10440791" y="0"/>
                </a:lnTo>
                <a:lnTo>
                  <a:pt x="10440791" y="6568053"/>
                </a:lnTo>
                <a:lnTo>
                  <a:pt x="0" y="6568053"/>
                </a:lnTo>
                <a:lnTo>
                  <a:pt x="0" y="0"/>
                </a:lnTo>
                <a:close/>
              </a:path>
            </a:pathLst>
          </a:custGeom>
          <a:blipFill>
            <a:blip r:embed="rId5"/>
            <a:stretch>
              <a:fillRect/>
            </a:stretch>
          </a:blipFill>
        </p:spPr>
      </p:sp>
      <p:sp>
        <p:nvSpPr>
          <p:cNvPr id="17" name="TextBox 17"/>
          <p:cNvSpPr txBox="1"/>
          <p:nvPr/>
        </p:nvSpPr>
        <p:spPr>
          <a:xfrm>
            <a:off x="11636136" y="3651736"/>
            <a:ext cx="5930876" cy="5430402"/>
          </a:xfrm>
          <a:prstGeom prst="rect">
            <a:avLst/>
          </a:prstGeom>
        </p:spPr>
        <p:txBody>
          <a:bodyPr lIns="0" tIns="0" rIns="0" bIns="0" rtlCol="0" anchor="t">
            <a:spAutoFit/>
          </a:bodyPr>
          <a:lstStyle/>
          <a:p>
            <a:pPr marL="618830" lvl="1" indent="-309415">
              <a:lnSpc>
                <a:spcPts val="3955"/>
              </a:lnSpc>
              <a:buFont typeface="Arial"/>
              <a:buChar char="•"/>
            </a:pPr>
            <a:r>
              <a:rPr lang="en-US" sz="2866" spc="280">
                <a:solidFill>
                  <a:srgbClr val="231F20"/>
                </a:solidFill>
                <a:latin typeface="DM Sans"/>
              </a:rPr>
              <a:t>The new model has shown marginal improvements across all metrics compared to the old model, indicating it is slightly better at correctly classifying cases, particularly in terms of reducing false positives and false negatives.</a:t>
            </a:r>
          </a:p>
        </p:txBody>
      </p:sp>
      <p:sp>
        <p:nvSpPr>
          <p:cNvPr id="19" name="TextBox 20">
            <a:extLst>
              <a:ext uri="{FF2B5EF4-FFF2-40B4-BE49-F238E27FC236}">
                <a16:creationId xmlns:a16="http://schemas.microsoft.com/office/drawing/2014/main" id="{4C354E0C-894C-BAA7-2855-207D1E36A397}"/>
              </a:ext>
            </a:extLst>
          </p:cNvPr>
          <p:cNvSpPr txBox="1"/>
          <p:nvPr/>
        </p:nvSpPr>
        <p:spPr>
          <a:xfrm>
            <a:off x="-212882" y="262197"/>
            <a:ext cx="2197595" cy="1623265"/>
          </a:xfrm>
          <a:prstGeom prst="rect">
            <a:avLst/>
          </a:prstGeom>
          <a:ln>
            <a:noFill/>
          </a:ln>
        </p:spPr>
        <p:txBody>
          <a:bodyPr wrap="square" lIns="0" tIns="0" rIns="0" bIns="0" rtlCol="0" anchor="t">
            <a:spAutoFit/>
          </a:bodyPr>
          <a:lstStyle/>
          <a:p>
            <a:pPr algn="ctr">
              <a:lnSpc>
                <a:spcPts val="14051"/>
              </a:lnSpc>
            </a:pPr>
            <a:r>
              <a:rPr lang="en-US" sz="10036" dirty="0">
                <a:solidFill>
                  <a:srgbClr val="FFED00"/>
                </a:solidFill>
                <a:highlight>
                  <a:srgbClr val="000000"/>
                </a:highlight>
                <a:latin typeface="Impact"/>
              </a:rPr>
              <a:t>#2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9578" y="7791652"/>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984713" y="180667"/>
            <a:ext cx="15274587" cy="1636553"/>
            <a:chOff x="0" y="0"/>
            <a:chExt cx="4022937" cy="431026"/>
          </a:xfrm>
        </p:grpSpPr>
        <p:sp>
          <p:nvSpPr>
            <p:cNvPr id="8" name="Freeform 8"/>
            <p:cNvSpPr/>
            <p:nvPr/>
          </p:nvSpPr>
          <p:spPr>
            <a:xfrm>
              <a:off x="0" y="0"/>
              <a:ext cx="4022937" cy="431026"/>
            </a:xfrm>
            <a:custGeom>
              <a:avLst/>
              <a:gdLst/>
              <a:ahLst/>
              <a:cxnLst/>
              <a:rect l="l" t="t" r="r" b="b"/>
              <a:pathLst>
                <a:path w="4022937" h="431026">
                  <a:moveTo>
                    <a:pt x="10137" y="0"/>
                  </a:moveTo>
                  <a:lnTo>
                    <a:pt x="4012800" y="0"/>
                  </a:lnTo>
                  <a:cubicBezTo>
                    <a:pt x="4018398" y="0"/>
                    <a:pt x="4022937" y="4538"/>
                    <a:pt x="4022937" y="10137"/>
                  </a:cubicBezTo>
                  <a:lnTo>
                    <a:pt x="4022937" y="420889"/>
                  </a:lnTo>
                  <a:cubicBezTo>
                    <a:pt x="4022937" y="426488"/>
                    <a:pt x="4018398" y="431026"/>
                    <a:pt x="4012800" y="431026"/>
                  </a:cubicBezTo>
                  <a:lnTo>
                    <a:pt x="10137" y="431026"/>
                  </a:lnTo>
                  <a:cubicBezTo>
                    <a:pt x="4538" y="431026"/>
                    <a:pt x="0" y="426488"/>
                    <a:pt x="0" y="420889"/>
                  </a:cubicBezTo>
                  <a:lnTo>
                    <a:pt x="0" y="10137"/>
                  </a:lnTo>
                  <a:cubicBezTo>
                    <a:pt x="0" y="4538"/>
                    <a:pt x="4538" y="0"/>
                    <a:pt x="10137" y="0"/>
                  </a:cubicBezTo>
                  <a:close/>
                </a:path>
              </a:pathLst>
            </a:custGeom>
            <a:solidFill>
              <a:srgbClr val="1A1A1A"/>
            </a:solidFill>
          </p:spPr>
        </p:sp>
        <p:sp>
          <p:nvSpPr>
            <p:cNvPr id="9" name="TextBox 9"/>
            <p:cNvSpPr txBox="1"/>
            <p:nvPr/>
          </p:nvSpPr>
          <p:spPr>
            <a:xfrm>
              <a:off x="0" y="-57150"/>
              <a:ext cx="4022937" cy="488176"/>
            </a:xfrm>
            <a:prstGeom prst="rect">
              <a:avLst/>
            </a:prstGeom>
          </p:spPr>
          <p:txBody>
            <a:bodyPr lIns="50800" tIns="50800" rIns="50800" bIns="50800" rtlCol="0" anchor="ctr"/>
            <a:lstStyle/>
            <a:p>
              <a:pPr marL="0" lvl="0" indent="0" algn="ctr">
                <a:lnSpc>
                  <a:spcPts val="4692"/>
                </a:lnSpc>
                <a:spcBef>
                  <a:spcPct val="0"/>
                </a:spcBef>
              </a:pPr>
              <a:r>
                <a:rPr lang="en-US" sz="3400" spc="34">
                  <a:solidFill>
                    <a:srgbClr val="FFFFFF"/>
                  </a:solidFill>
                  <a:latin typeface="DM Sans Bold"/>
                </a:rPr>
                <a:t>Test, whether a player's age affect their average pace (a combination of acceleration and sprint speed).</a:t>
              </a:r>
            </a:p>
          </p:txBody>
        </p:sp>
      </p:grpSp>
      <p:grpSp>
        <p:nvGrpSpPr>
          <p:cNvPr id="10" name="Group 10"/>
          <p:cNvGrpSpPr/>
          <p:nvPr/>
        </p:nvGrpSpPr>
        <p:grpSpPr>
          <a:xfrm>
            <a:off x="919010" y="2226357"/>
            <a:ext cx="16449981" cy="1823298"/>
            <a:chOff x="0" y="0"/>
            <a:chExt cx="16821529" cy="1864480"/>
          </a:xfrm>
        </p:grpSpPr>
        <p:sp>
          <p:nvSpPr>
            <p:cNvPr id="11" name="Freeform 11"/>
            <p:cNvSpPr/>
            <p:nvPr/>
          </p:nvSpPr>
          <p:spPr>
            <a:xfrm>
              <a:off x="0" y="0"/>
              <a:ext cx="16821528" cy="1864480"/>
            </a:xfrm>
            <a:custGeom>
              <a:avLst/>
              <a:gdLst/>
              <a:ahLst/>
              <a:cxnLst/>
              <a:rect l="l" t="t" r="r" b="b"/>
              <a:pathLst>
                <a:path w="16821528" h="1864480">
                  <a:moveTo>
                    <a:pt x="9413" y="0"/>
                  </a:moveTo>
                  <a:lnTo>
                    <a:pt x="16812115" y="0"/>
                  </a:lnTo>
                  <a:cubicBezTo>
                    <a:pt x="16814612" y="0"/>
                    <a:pt x="16817006" y="992"/>
                    <a:pt x="16818772" y="2757"/>
                  </a:cubicBezTo>
                  <a:cubicBezTo>
                    <a:pt x="16820536" y="4522"/>
                    <a:pt x="16821528" y="6916"/>
                    <a:pt x="16821528" y="9413"/>
                  </a:cubicBezTo>
                  <a:lnTo>
                    <a:pt x="16821528" y="1855068"/>
                  </a:lnTo>
                  <a:cubicBezTo>
                    <a:pt x="16821528" y="1857564"/>
                    <a:pt x="16820536" y="1859958"/>
                    <a:pt x="16818772" y="1861724"/>
                  </a:cubicBezTo>
                  <a:cubicBezTo>
                    <a:pt x="16817006" y="1863489"/>
                    <a:pt x="16814612" y="1864480"/>
                    <a:pt x="16812115" y="1864480"/>
                  </a:cubicBezTo>
                  <a:lnTo>
                    <a:pt x="9413" y="1864480"/>
                  </a:lnTo>
                  <a:cubicBezTo>
                    <a:pt x="6916" y="1864480"/>
                    <a:pt x="4522" y="1863489"/>
                    <a:pt x="2757" y="1861724"/>
                  </a:cubicBezTo>
                  <a:cubicBezTo>
                    <a:pt x="992" y="1859958"/>
                    <a:pt x="0" y="1857564"/>
                    <a:pt x="0" y="1855068"/>
                  </a:cubicBezTo>
                  <a:lnTo>
                    <a:pt x="0" y="9413"/>
                  </a:lnTo>
                  <a:cubicBezTo>
                    <a:pt x="0" y="6916"/>
                    <a:pt x="992" y="4522"/>
                    <a:pt x="2757" y="2757"/>
                  </a:cubicBezTo>
                  <a:cubicBezTo>
                    <a:pt x="4522" y="992"/>
                    <a:pt x="6916" y="0"/>
                    <a:pt x="9413" y="0"/>
                  </a:cubicBezTo>
                  <a:close/>
                </a:path>
              </a:pathLst>
            </a:custGeom>
            <a:solidFill>
              <a:srgbClr val="FFFFFF"/>
            </a:solidFill>
            <a:ln w="38100" cap="sq">
              <a:solidFill>
                <a:srgbClr val="000000"/>
              </a:solidFill>
              <a:prstDash val="solid"/>
              <a:miter/>
            </a:ln>
          </p:spPr>
        </p:sp>
        <p:sp>
          <p:nvSpPr>
            <p:cNvPr id="12" name="TextBox 12"/>
            <p:cNvSpPr txBox="1"/>
            <p:nvPr/>
          </p:nvSpPr>
          <p:spPr>
            <a:xfrm>
              <a:off x="0" y="-19050"/>
              <a:ext cx="16821529" cy="188353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2413813" y="4673350"/>
            <a:ext cx="3683642" cy="1527687"/>
            <a:chOff x="0" y="0"/>
            <a:chExt cx="3766843" cy="1562192"/>
          </a:xfrm>
        </p:grpSpPr>
        <p:sp>
          <p:nvSpPr>
            <p:cNvPr id="14" name="Freeform 14"/>
            <p:cNvSpPr/>
            <p:nvPr/>
          </p:nvSpPr>
          <p:spPr>
            <a:xfrm>
              <a:off x="0" y="0"/>
              <a:ext cx="3766843" cy="1562192"/>
            </a:xfrm>
            <a:custGeom>
              <a:avLst/>
              <a:gdLst/>
              <a:ahLst/>
              <a:cxnLst/>
              <a:rect l="l" t="t" r="r" b="b"/>
              <a:pathLst>
                <a:path w="3766843" h="1562192">
                  <a:moveTo>
                    <a:pt x="42034" y="0"/>
                  </a:moveTo>
                  <a:lnTo>
                    <a:pt x="3724809" y="0"/>
                  </a:lnTo>
                  <a:cubicBezTo>
                    <a:pt x="3748023" y="0"/>
                    <a:pt x="3766843" y="18819"/>
                    <a:pt x="3766843" y="42034"/>
                  </a:cubicBezTo>
                  <a:lnTo>
                    <a:pt x="3766843" y="1520158"/>
                  </a:lnTo>
                  <a:cubicBezTo>
                    <a:pt x="3766843" y="1543373"/>
                    <a:pt x="3748023" y="1562192"/>
                    <a:pt x="3724809" y="1562192"/>
                  </a:cubicBezTo>
                  <a:lnTo>
                    <a:pt x="42034" y="1562192"/>
                  </a:lnTo>
                  <a:cubicBezTo>
                    <a:pt x="18819" y="1562192"/>
                    <a:pt x="0" y="1543373"/>
                    <a:pt x="0" y="1520158"/>
                  </a:cubicBezTo>
                  <a:lnTo>
                    <a:pt x="0" y="42034"/>
                  </a:lnTo>
                  <a:cubicBezTo>
                    <a:pt x="0" y="18819"/>
                    <a:pt x="18819" y="0"/>
                    <a:pt x="42034" y="0"/>
                  </a:cubicBezTo>
                  <a:close/>
                </a:path>
              </a:pathLst>
            </a:custGeom>
            <a:solidFill>
              <a:srgbClr val="FFFFFF"/>
            </a:solidFill>
            <a:ln w="38100" cap="sq">
              <a:solidFill>
                <a:srgbClr val="000000"/>
              </a:solidFill>
              <a:prstDash val="solid"/>
              <a:miter/>
            </a:ln>
          </p:spPr>
        </p:sp>
        <p:sp>
          <p:nvSpPr>
            <p:cNvPr id="15" name="TextBox 15"/>
            <p:cNvSpPr txBox="1"/>
            <p:nvPr/>
          </p:nvSpPr>
          <p:spPr>
            <a:xfrm>
              <a:off x="0" y="-19050"/>
              <a:ext cx="3766843" cy="1581242"/>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2994449" y="4321908"/>
            <a:ext cx="2507987" cy="646738"/>
            <a:chOff x="0" y="-23380"/>
            <a:chExt cx="660540" cy="170334"/>
          </a:xfrm>
        </p:grpSpPr>
        <p:sp>
          <p:nvSpPr>
            <p:cNvPr id="17" name="Freeform 17"/>
            <p:cNvSpPr/>
            <p:nvPr/>
          </p:nvSpPr>
          <p:spPr>
            <a:xfrm>
              <a:off x="0" y="0"/>
              <a:ext cx="656753" cy="132234"/>
            </a:xfrm>
            <a:custGeom>
              <a:avLst/>
              <a:gdLst/>
              <a:ahLst/>
              <a:cxnLst/>
              <a:rect l="l" t="t" r="r" b="b"/>
              <a:pathLst>
                <a:path w="656753" h="132234">
                  <a:moveTo>
                    <a:pt x="62094" y="0"/>
                  </a:moveTo>
                  <a:lnTo>
                    <a:pt x="594659" y="0"/>
                  </a:lnTo>
                  <a:cubicBezTo>
                    <a:pt x="611127" y="0"/>
                    <a:pt x="626921" y="6542"/>
                    <a:pt x="638566" y="18187"/>
                  </a:cubicBezTo>
                  <a:cubicBezTo>
                    <a:pt x="650211" y="29832"/>
                    <a:pt x="656753" y="45626"/>
                    <a:pt x="656753" y="62094"/>
                  </a:cubicBezTo>
                  <a:lnTo>
                    <a:pt x="656753" y="70140"/>
                  </a:lnTo>
                  <a:cubicBezTo>
                    <a:pt x="656753" y="86609"/>
                    <a:pt x="650211" y="102402"/>
                    <a:pt x="638566" y="114047"/>
                  </a:cubicBezTo>
                  <a:cubicBezTo>
                    <a:pt x="626921" y="125692"/>
                    <a:pt x="611127" y="132234"/>
                    <a:pt x="594659" y="132234"/>
                  </a:cubicBezTo>
                  <a:lnTo>
                    <a:pt x="62094" y="132234"/>
                  </a:lnTo>
                  <a:cubicBezTo>
                    <a:pt x="45626" y="132234"/>
                    <a:pt x="29832" y="125692"/>
                    <a:pt x="18187" y="114047"/>
                  </a:cubicBezTo>
                  <a:cubicBezTo>
                    <a:pt x="6542" y="102402"/>
                    <a:pt x="0" y="86609"/>
                    <a:pt x="0" y="70140"/>
                  </a:cubicBezTo>
                  <a:lnTo>
                    <a:pt x="0" y="62094"/>
                  </a:lnTo>
                  <a:cubicBezTo>
                    <a:pt x="0" y="45626"/>
                    <a:pt x="6542" y="29832"/>
                    <a:pt x="18187" y="18187"/>
                  </a:cubicBezTo>
                  <a:cubicBezTo>
                    <a:pt x="29832" y="6542"/>
                    <a:pt x="45626" y="0"/>
                    <a:pt x="62094" y="0"/>
                  </a:cubicBezTo>
                  <a:close/>
                </a:path>
              </a:pathLst>
            </a:custGeom>
            <a:solidFill>
              <a:srgbClr val="1A1A1A"/>
            </a:solidFill>
          </p:spPr>
        </p:sp>
        <p:sp>
          <p:nvSpPr>
            <p:cNvPr id="18" name="TextBox 18"/>
            <p:cNvSpPr txBox="1"/>
            <p:nvPr/>
          </p:nvSpPr>
          <p:spPr>
            <a:xfrm>
              <a:off x="3787" y="-23380"/>
              <a:ext cx="656753" cy="170334"/>
            </a:xfrm>
            <a:prstGeom prst="rect">
              <a:avLst/>
            </a:prstGeom>
          </p:spPr>
          <p:txBody>
            <a:bodyPr lIns="50800" tIns="50800" rIns="50800" bIns="50800" rtlCol="0" anchor="ctr"/>
            <a:lstStyle/>
            <a:p>
              <a:pPr marL="0" lvl="0" indent="0" algn="ctr">
                <a:lnSpc>
                  <a:spcPts val="3148"/>
                </a:lnSpc>
                <a:spcBef>
                  <a:spcPct val="0"/>
                </a:spcBef>
              </a:pPr>
              <a:r>
                <a:rPr lang="en-US" sz="2281" spc="22" dirty="0">
                  <a:solidFill>
                    <a:srgbClr val="FFFFFF"/>
                  </a:solidFill>
                  <a:latin typeface="DM Sans Bold"/>
                </a:rPr>
                <a:t>METHOD USED</a:t>
              </a:r>
            </a:p>
          </p:txBody>
        </p:sp>
      </p:grpSp>
      <p:grpSp>
        <p:nvGrpSpPr>
          <p:cNvPr id="19" name="Group 19"/>
          <p:cNvGrpSpPr/>
          <p:nvPr/>
        </p:nvGrpSpPr>
        <p:grpSpPr>
          <a:xfrm>
            <a:off x="919010" y="6658177"/>
            <a:ext cx="6673248" cy="3474657"/>
            <a:chOff x="0" y="0"/>
            <a:chExt cx="6906723" cy="3596224"/>
          </a:xfrm>
        </p:grpSpPr>
        <p:sp>
          <p:nvSpPr>
            <p:cNvPr id="20" name="Freeform 20"/>
            <p:cNvSpPr/>
            <p:nvPr/>
          </p:nvSpPr>
          <p:spPr>
            <a:xfrm>
              <a:off x="0" y="0"/>
              <a:ext cx="6906723" cy="3596224"/>
            </a:xfrm>
            <a:custGeom>
              <a:avLst/>
              <a:gdLst/>
              <a:ahLst/>
              <a:cxnLst/>
              <a:rect l="l" t="t" r="r" b="b"/>
              <a:pathLst>
                <a:path w="6906723" h="3596224">
                  <a:moveTo>
                    <a:pt x="0" y="0"/>
                  </a:moveTo>
                  <a:lnTo>
                    <a:pt x="6906723" y="0"/>
                  </a:lnTo>
                  <a:lnTo>
                    <a:pt x="6906723" y="3596224"/>
                  </a:lnTo>
                  <a:lnTo>
                    <a:pt x="0" y="3596224"/>
                  </a:lnTo>
                  <a:close/>
                </a:path>
              </a:pathLst>
            </a:custGeom>
            <a:solidFill>
              <a:srgbClr val="CCCCCC"/>
            </a:solidFill>
            <a:ln w="38100" cap="sq">
              <a:solidFill>
                <a:srgbClr val="FFFFFF"/>
              </a:solidFill>
              <a:prstDash val="solid"/>
              <a:miter/>
            </a:ln>
          </p:spPr>
        </p:sp>
        <p:sp>
          <p:nvSpPr>
            <p:cNvPr id="21" name="TextBox 21"/>
            <p:cNvSpPr txBox="1"/>
            <p:nvPr/>
          </p:nvSpPr>
          <p:spPr>
            <a:xfrm>
              <a:off x="0" y="-19050"/>
              <a:ext cx="6906723" cy="3615274"/>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3008829" y="6334804"/>
            <a:ext cx="2516579" cy="646738"/>
            <a:chOff x="0" y="-19051"/>
            <a:chExt cx="662803" cy="170334"/>
          </a:xfrm>
        </p:grpSpPr>
        <p:sp>
          <p:nvSpPr>
            <p:cNvPr id="23" name="Freeform 23"/>
            <p:cNvSpPr/>
            <p:nvPr/>
          </p:nvSpPr>
          <p:spPr>
            <a:xfrm>
              <a:off x="0" y="0"/>
              <a:ext cx="656753" cy="132234"/>
            </a:xfrm>
            <a:custGeom>
              <a:avLst/>
              <a:gdLst/>
              <a:ahLst/>
              <a:cxnLst/>
              <a:rect l="l" t="t" r="r" b="b"/>
              <a:pathLst>
                <a:path w="656753" h="132234">
                  <a:moveTo>
                    <a:pt x="62094" y="0"/>
                  </a:moveTo>
                  <a:lnTo>
                    <a:pt x="594659" y="0"/>
                  </a:lnTo>
                  <a:cubicBezTo>
                    <a:pt x="611127" y="0"/>
                    <a:pt x="626921" y="6542"/>
                    <a:pt x="638566" y="18187"/>
                  </a:cubicBezTo>
                  <a:cubicBezTo>
                    <a:pt x="650211" y="29832"/>
                    <a:pt x="656753" y="45626"/>
                    <a:pt x="656753" y="62094"/>
                  </a:cubicBezTo>
                  <a:lnTo>
                    <a:pt x="656753" y="70140"/>
                  </a:lnTo>
                  <a:cubicBezTo>
                    <a:pt x="656753" y="86609"/>
                    <a:pt x="650211" y="102402"/>
                    <a:pt x="638566" y="114047"/>
                  </a:cubicBezTo>
                  <a:cubicBezTo>
                    <a:pt x="626921" y="125692"/>
                    <a:pt x="611127" y="132234"/>
                    <a:pt x="594659" y="132234"/>
                  </a:cubicBezTo>
                  <a:lnTo>
                    <a:pt x="62094" y="132234"/>
                  </a:lnTo>
                  <a:cubicBezTo>
                    <a:pt x="45626" y="132234"/>
                    <a:pt x="29832" y="125692"/>
                    <a:pt x="18187" y="114047"/>
                  </a:cubicBezTo>
                  <a:cubicBezTo>
                    <a:pt x="6542" y="102402"/>
                    <a:pt x="0" y="86609"/>
                    <a:pt x="0" y="70140"/>
                  </a:cubicBezTo>
                  <a:lnTo>
                    <a:pt x="0" y="62094"/>
                  </a:lnTo>
                  <a:cubicBezTo>
                    <a:pt x="0" y="45626"/>
                    <a:pt x="6542" y="29832"/>
                    <a:pt x="18187" y="18187"/>
                  </a:cubicBezTo>
                  <a:cubicBezTo>
                    <a:pt x="29832" y="6542"/>
                    <a:pt x="45626" y="0"/>
                    <a:pt x="62094" y="0"/>
                  </a:cubicBezTo>
                  <a:close/>
                </a:path>
              </a:pathLst>
            </a:custGeom>
            <a:solidFill>
              <a:srgbClr val="1A1A1A"/>
            </a:solidFill>
          </p:spPr>
        </p:sp>
        <p:sp>
          <p:nvSpPr>
            <p:cNvPr id="24" name="TextBox 24"/>
            <p:cNvSpPr txBox="1"/>
            <p:nvPr/>
          </p:nvSpPr>
          <p:spPr>
            <a:xfrm>
              <a:off x="6050" y="-19051"/>
              <a:ext cx="656753" cy="170334"/>
            </a:xfrm>
            <a:prstGeom prst="rect">
              <a:avLst/>
            </a:prstGeom>
          </p:spPr>
          <p:txBody>
            <a:bodyPr lIns="50800" tIns="50800" rIns="50800" bIns="50800" rtlCol="0" anchor="ctr"/>
            <a:lstStyle/>
            <a:p>
              <a:pPr marL="0" lvl="0" indent="0" algn="ctr">
                <a:lnSpc>
                  <a:spcPts val="3148"/>
                </a:lnSpc>
                <a:spcBef>
                  <a:spcPct val="0"/>
                </a:spcBef>
              </a:pPr>
              <a:r>
                <a:rPr lang="en-US" sz="2281" spc="22" dirty="0">
                  <a:solidFill>
                    <a:srgbClr val="FFFFFF"/>
                  </a:solidFill>
                  <a:latin typeface="DM Sans Bold"/>
                </a:rPr>
                <a:t>OBSERVATION</a:t>
              </a:r>
            </a:p>
          </p:txBody>
        </p:sp>
      </p:grpSp>
      <p:sp>
        <p:nvSpPr>
          <p:cNvPr id="25" name="Freeform 25"/>
          <p:cNvSpPr/>
          <p:nvPr/>
        </p:nvSpPr>
        <p:spPr>
          <a:xfrm>
            <a:off x="7745653" y="4059181"/>
            <a:ext cx="9513647" cy="5958557"/>
          </a:xfrm>
          <a:custGeom>
            <a:avLst/>
            <a:gdLst/>
            <a:ahLst/>
            <a:cxnLst/>
            <a:rect l="l" t="t" r="r" b="b"/>
            <a:pathLst>
              <a:path w="9513647" h="5958557">
                <a:moveTo>
                  <a:pt x="0" y="0"/>
                </a:moveTo>
                <a:lnTo>
                  <a:pt x="9513647" y="0"/>
                </a:lnTo>
                <a:lnTo>
                  <a:pt x="9513647" y="5958557"/>
                </a:lnTo>
                <a:lnTo>
                  <a:pt x="0" y="5958557"/>
                </a:lnTo>
                <a:lnTo>
                  <a:pt x="0" y="0"/>
                </a:lnTo>
                <a:close/>
              </a:path>
            </a:pathLst>
          </a:custGeom>
          <a:blipFill>
            <a:blip r:embed="rId5"/>
            <a:stretch>
              <a:fillRect t="-2559"/>
            </a:stretch>
          </a:blipFill>
        </p:spPr>
      </p:sp>
      <p:sp>
        <p:nvSpPr>
          <p:cNvPr id="26" name="TextBox 26"/>
          <p:cNvSpPr txBox="1"/>
          <p:nvPr/>
        </p:nvSpPr>
        <p:spPr>
          <a:xfrm>
            <a:off x="1325392" y="2330111"/>
            <a:ext cx="15637216" cy="1585144"/>
          </a:xfrm>
          <a:prstGeom prst="rect">
            <a:avLst/>
          </a:prstGeom>
        </p:spPr>
        <p:txBody>
          <a:bodyPr lIns="0" tIns="0" rIns="0" bIns="0" rtlCol="0" anchor="t">
            <a:spAutoFit/>
          </a:bodyPr>
          <a:lstStyle/>
          <a:p>
            <a:pPr>
              <a:lnSpc>
                <a:spcPts val="3208"/>
              </a:lnSpc>
            </a:pPr>
            <a:r>
              <a:rPr lang="en-US" sz="2325" spc="227">
                <a:solidFill>
                  <a:srgbClr val="231F20"/>
                </a:solidFill>
                <a:latin typeface="DM Sans Bold"/>
              </a:rPr>
              <a:t>Null Hypothesis(H0) = </a:t>
            </a:r>
            <a:r>
              <a:rPr lang="en-US" sz="2325" spc="227">
                <a:solidFill>
                  <a:srgbClr val="231F20"/>
                </a:solidFill>
                <a:latin typeface="DM Sans"/>
              </a:rPr>
              <a:t>The median average pace of players under 25 is less than or equal to the median average pace of players 25 and above.</a:t>
            </a:r>
          </a:p>
          <a:p>
            <a:pPr marL="0" lvl="0" indent="0">
              <a:lnSpc>
                <a:spcPts val="3208"/>
              </a:lnSpc>
              <a:spcBef>
                <a:spcPct val="0"/>
              </a:spcBef>
            </a:pPr>
            <a:r>
              <a:rPr lang="en-US" sz="2325" spc="227">
                <a:solidFill>
                  <a:srgbClr val="231F20"/>
                </a:solidFill>
                <a:latin typeface="DM Sans Bold"/>
              </a:rPr>
              <a:t>Alternative Hypothesis(H1) = </a:t>
            </a:r>
            <a:r>
              <a:rPr lang="en-US" sz="2325" spc="227">
                <a:solidFill>
                  <a:srgbClr val="231F20"/>
                </a:solidFill>
                <a:latin typeface="DM Sans"/>
              </a:rPr>
              <a:t>The median average pace of players under 25 is greater than the median average pace of players 25 and above.</a:t>
            </a:r>
          </a:p>
        </p:txBody>
      </p:sp>
      <p:sp>
        <p:nvSpPr>
          <p:cNvPr id="28" name="TextBox 28"/>
          <p:cNvSpPr txBox="1"/>
          <p:nvPr/>
        </p:nvSpPr>
        <p:spPr>
          <a:xfrm>
            <a:off x="2413813" y="4959455"/>
            <a:ext cx="3729584" cy="1117532"/>
          </a:xfrm>
          <a:prstGeom prst="rect">
            <a:avLst/>
          </a:prstGeom>
        </p:spPr>
        <p:txBody>
          <a:bodyPr lIns="0" tIns="0" rIns="0" bIns="0" rtlCol="0" anchor="t">
            <a:spAutoFit/>
          </a:bodyPr>
          <a:lstStyle/>
          <a:p>
            <a:pPr marL="0" lvl="0" indent="0" algn="ctr">
              <a:lnSpc>
                <a:spcPts val="2973"/>
              </a:lnSpc>
              <a:spcBef>
                <a:spcPct val="0"/>
              </a:spcBef>
            </a:pPr>
            <a:r>
              <a:rPr lang="en-US" sz="2154" spc="211">
                <a:solidFill>
                  <a:srgbClr val="231F20"/>
                </a:solidFill>
                <a:latin typeface="DM Sans Bold"/>
              </a:rPr>
              <a:t>Hypothesis Testing using Wilcoxon rank sum test</a:t>
            </a:r>
          </a:p>
        </p:txBody>
      </p:sp>
      <p:sp>
        <p:nvSpPr>
          <p:cNvPr id="29" name="TextBox 29"/>
          <p:cNvSpPr txBox="1"/>
          <p:nvPr/>
        </p:nvSpPr>
        <p:spPr>
          <a:xfrm>
            <a:off x="1209300" y="6956840"/>
            <a:ext cx="6092667" cy="2982466"/>
          </a:xfrm>
          <a:prstGeom prst="rect">
            <a:avLst/>
          </a:prstGeom>
        </p:spPr>
        <p:txBody>
          <a:bodyPr lIns="0" tIns="0" rIns="0" bIns="0" rtlCol="0" anchor="t">
            <a:spAutoFit/>
          </a:bodyPr>
          <a:lstStyle/>
          <a:p>
            <a:pPr marL="528978" lvl="1" indent="-264489">
              <a:lnSpc>
                <a:spcPts val="3381"/>
              </a:lnSpc>
              <a:buFont typeface="Arial"/>
              <a:buChar char="•"/>
            </a:pPr>
            <a:r>
              <a:rPr lang="en-US" sz="2450" spc="240">
                <a:solidFill>
                  <a:srgbClr val="231F20"/>
                </a:solidFill>
                <a:latin typeface="DM Sans Bold"/>
              </a:rPr>
              <a:t>We fail to reject the null hypothesis at alpha=0.05.</a:t>
            </a:r>
            <a:r>
              <a:rPr lang="en-US" sz="2450" spc="240">
                <a:solidFill>
                  <a:srgbClr val="231F20"/>
                </a:solidFill>
                <a:latin typeface="DM Sans"/>
              </a:rPr>
              <a:t> </a:t>
            </a:r>
          </a:p>
          <a:p>
            <a:pPr marL="528978" lvl="1" indent="-264489">
              <a:lnSpc>
                <a:spcPts val="3381"/>
              </a:lnSpc>
              <a:buFont typeface="Arial"/>
              <a:buChar char="•"/>
            </a:pPr>
            <a:r>
              <a:rPr lang="en-US" sz="2450" spc="240">
                <a:solidFill>
                  <a:srgbClr val="231F20"/>
                </a:solidFill>
                <a:latin typeface="DM Sans"/>
              </a:rPr>
              <a:t>While the younger group has a slightly higher median pace, the Wilcoxon test indicates that this difference is not statistically significant. </a:t>
            </a:r>
          </a:p>
        </p:txBody>
      </p:sp>
      <p:sp>
        <p:nvSpPr>
          <p:cNvPr id="30" name="TextBox 20">
            <a:extLst>
              <a:ext uri="{FF2B5EF4-FFF2-40B4-BE49-F238E27FC236}">
                <a16:creationId xmlns:a16="http://schemas.microsoft.com/office/drawing/2014/main" id="{501407AB-21F9-87D2-AA70-B7FAEB790B4F}"/>
              </a:ext>
            </a:extLst>
          </p:cNvPr>
          <p:cNvSpPr txBox="1"/>
          <p:nvPr/>
        </p:nvSpPr>
        <p:spPr>
          <a:xfrm>
            <a:off x="-212882" y="262197"/>
            <a:ext cx="2197595" cy="1623265"/>
          </a:xfrm>
          <a:prstGeom prst="rect">
            <a:avLst/>
          </a:prstGeom>
          <a:ln>
            <a:noFill/>
          </a:ln>
        </p:spPr>
        <p:txBody>
          <a:bodyPr wrap="square" lIns="0" tIns="0" rIns="0" bIns="0" rtlCol="0" anchor="t">
            <a:spAutoFit/>
          </a:bodyPr>
          <a:lstStyle/>
          <a:p>
            <a:pPr algn="ctr">
              <a:lnSpc>
                <a:spcPts val="14051"/>
              </a:lnSpc>
            </a:pPr>
            <a:r>
              <a:rPr lang="en-US" sz="10036" dirty="0">
                <a:solidFill>
                  <a:srgbClr val="FFED00"/>
                </a:solidFill>
                <a:highlight>
                  <a:srgbClr val="000000"/>
                </a:highlight>
                <a:latin typeface="Impact"/>
              </a:rPr>
              <a:t>#3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8066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9578" y="7617266"/>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984713" y="180667"/>
            <a:ext cx="15274587" cy="1981094"/>
            <a:chOff x="0" y="0"/>
            <a:chExt cx="4022937" cy="521770"/>
          </a:xfrm>
        </p:grpSpPr>
        <p:sp>
          <p:nvSpPr>
            <p:cNvPr id="8" name="Freeform 8"/>
            <p:cNvSpPr/>
            <p:nvPr/>
          </p:nvSpPr>
          <p:spPr>
            <a:xfrm>
              <a:off x="0" y="0"/>
              <a:ext cx="4022937" cy="521770"/>
            </a:xfrm>
            <a:custGeom>
              <a:avLst/>
              <a:gdLst/>
              <a:ahLst/>
              <a:cxnLst/>
              <a:rect l="l" t="t" r="r" b="b"/>
              <a:pathLst>
                <a:path w="4022937" h="521770">
                  <a:moveTo>
                    <a:pt x="10137" y="0"/>
                  </a:moveTo>
                  <a:lnTo>
                    <a:pt x="4012800" y="0"/>
                  </a:lnTo>
                  <a:cubicBezTo>
                    <a:pt x="4018398" y="0"/>
                    <a:pt x="4022937" y="4538"/>
                    <a:pt x="4022937" y="10137"/>
                  </a:cubicBezTo>
                  <a:lnTo>
                    <a:pt x="4022937" y="511633"/>
                  </a:lnTo>
                  <a:cubicBezTo>
                    <a:pt x="4022937" y="517231"/>
                    <a:pt x="4018398" y="521770"/>
                    <a:pt x="4012800" y="521770"/>
                  </a:cubicBezTo>
                  <a:lnTo>
                    <a:pt x="10137" y="521770"/>
                  </a:lnTo>
                  <a:cubicBezTo>
                    <a:pt x="4538" y="521770"/>
                    <a:pt x="0" y="517231"/>
                    <a:pt x="0" y="511633"/>
                  </a:cubicBezTo>
                  <a:lnTo>
                    <a:pt x="0" y="10137"/>
                  </a:lnTo>
                  <a:cubicBezTo>
                    <a:pt x="0" y="4538"/>
                    <a:pt x="4538" y="0"/>
                    <a:pt x="10137" y="0"/>
                  </a:cubicBezTo>
                  <a:close/>
                </a:path>
              </a:pathLst>
            </a:custGeom>
            <a:solidFill>
              <a:srgbClr val="1A1A1A"/>
            </a:solidFill>
          </p:spPr>
        </p:sp>
        <p:sp>
          <p:nvSpPr>
            <p:cNvPr id="9" name="TextBox 9"/>
            <p:cNvSpPr txBox="1"/>
            <p:nvPr/>
          </p:nvSpPr>
          <p:spPr>
            <a:xfrm>
              <a:off x="0" y="-57150"/>
              <a:ext cx="4022937" cy="578920"/>
            </a:xfrm>
            <a:prstGeom prst="rect">
              <a:avLst/>
            </a:prstGeom>
          </p:spPr>
          <p:txBody>
            <a:bodyPr lIns="50800" tIns="50800" rIns="50800" bIns="50800" rtlCol="0" anchor="ctr"/>
            <a:lstStyle/>
            <a:p>
              <a:pPr marL="0" lvl="0" indent="0" algn="ctr">
                <a:lnSpc>
                  <a:spcPts val="4554"/>
                </a:lnSpc>
                <a:spcBef>
                  <a:spcPct val="0"/>
                </a:spcBef>
              </a:pPr>
              <a:r>
                <a:rPr lang="en-US" sz="3300" spc="33">
                  <a:solidFill>
                    <a:srgbClr val="FFFFFF"/>
                  </a:solidFill>
                  <a:latin typeface="DM Sans Bold"/>
                </a:rPr>
                <a:t>Predict a player's market value based on attributes such as age, overall rating, potential, and specific skill attributes </a:t>
              </a:r>
              <a:r>
                <a:rPr lang="en-US" sz="3300" spc="33">
                  <a:solidFill>
                    <a:srgbClr val="FFFFFF"/>
                  </a:solidFill>
                  <a:latin typeface="DM Sans"/>
                </a:rPr>
                <a:t>(passing, dribbling, shooting)</a:t>
              </a:r>
              <a:r>
                <a:rPr lang="en-US" sz="3300" spc="33">
                  <a:solidFill>
                    <a:srgbClr val="FFFFFF"/>
                  </a:solidFill>
                  <a:latin typeface="DM Sans Bold"/>
                </a:rPr>
                <a:t> and other variables.</a:t>
              </a:r>
            </a:p>
          </p:txBody>
        </p:sp>
      </p:grpSp>
      <p:sp>
        <p:nvSpPr>
          <p:cNvPr id="10" name="Freeform 10"/>
          <p:cNvSpPr/>
          <p:nvPr/>
        </p:nvSpPr>
        <p:spPr>
          <a:xfrm>
            <a:off x="6701032" y="2625874"/>
            <a:ext cx="10803783" cy="6672466"/>
          </a:xfrm>
          <a:custGeom>
            <a:avLst/>
            <a:gdLst/>
            <a:ahLst/>
            <a:cxnLst/>
            <a:rect l="l" t="t" r="r" b="b"/>
            <a:pathLst>
              <a:path w="10803783" h="6672466">
                <a:moveTo>
                  <a:pt x="0" y="0"/>
                </a:moveTo>
                <a:lnTo>
                  <a:pt x="10803783" y="0"/>
                </a:lnTo>
                <a:lnTo>
                  <a:pt x="10803783" y="6672466"/>
                </a:lnTo>
                <a:lnTo>
                  <a:pt x="0" y="6672466"/>
                </a:lnTo>
                <a:lnTo>
                  <a:pt x="0" y="0"/>
                </a:lnTo>
                <a:close/>
              </a:path>
            </a:pathLst>
          </a:custGeom>
          <a:blipFill>
            <a:blip r:embed="rId5"/>
            <a:stretch>
              <a:fillRect/>
            </a:stretch>
          </a:blipFill>
        </p:spPr>
      </p:sp>
      <p:grpSp>
        <p:nvGrpSpPr>
          <p:cNvPr id="11" name="Group 11"/>
          <p:cNvGrpSpPr/>
          <p:nvPr/>
        </p:nvGrpSpPr>
        <p:grpSpPr>
          <a:xfrm>
            <a:off x="1064680" y="2840424"/>
            <a:ext cx="4033518" cy="1452255"/>
            <a:chOff x="0" y="0"/>
            <a:chExt cx="4124621" cy="1485057"/>
          </a:xfrm>
        </p:grpSpPr>
        <p:sp>
          <p:nvSpPr>
            <p:cNvPr id="12" name="Freeform 12"/>
            <p:cNvSpPr/>
            <p:nvPr/>
          </p:nvSpPr>
          <p:spPr>
            <a:xfrm>
              <a:off x="0" y="0"/>
              <a:ext cx="4124621" cy="1485057"/>
            </a:xfrm>
            <a:custGeom>
              <a:avLst/>
              <a:gdLst/>
              <a:ahLst/>
              <a:cxnLst/>
              <a:rect l="l" t="t" r="r" b="b"/>
              <a:pathLst>
                <a:path w="4124621" h="1485057">
                  <a:moveTo>
                    <a:pt x="38388" y="0"/>
                  </a:moveTo>
                  <a:lnTo>
                    <a:pt x="4086233" y="0"/>
                  </a:lnTo>
                  <a:cubicBezTo>
                    <a:pt x="4107434" y="0"/>
                    <a:pt x="4124621" y="17187"/>
                    <a:pt x="4124621" y="38388"/>
                  </a:cubicBezTo>
                  <a:lnTo>
                    <a:pt x="4124621" y="1446669"/>
                  </a:lnTo>
                  <a:cubicBezTo>
                    <a:pt x="4124621" y="1456850"/>
                    <a:pt x="4120576" y="1466614"/>
                    <a:pt x="4113377" y="1473813"/>
                  </a:cubicBezTo>
                  <a:cubicBezTo>
                    <a:pt x="4106178" y="1481012"/>
                    <a:pt x="4096414" y="1485057"/>
                    <a:pt x="4086233" y="1485057"/>
                  </a:cubicBezTo>
                  <a:lnTo>
                    <a:pt x="38388" y="1485057"/>
                  </a:lnTo>
                  <a:cubicBezTo>
                    <a:pt x="28207" y="1485057"/>
                    <a:pt x="18443" y="1481012"/>
                    <a:pt x="11244" y="1473813"/>
                  </a:cubicBezTo>
                  <a:cubicBezTo>
                    <a:pt x="4044" y="1466614"/>
                    <a:pt x="0" y="1456850"/>
                    <a:pt x="0" y="1446669"/>
                  </a:cubicBezTo>
                  <a:lnTo>
                    <a:pt x="0" y="38388"/>
                  </a:lnTo>
                  <a:cubicBezTo>
                    <a:pt x="0" y="28207"/>
                    <a:pt x="4044" y="18443"/>
                    <a:pt x="11244" y="11244"/>
                  </a:cubicBezTo>
                  <a:cubicBezTo>
                    <a:pt x="18443" y="4044"/>
                    <a:pt x="28207" y="0"/>
                    <a:pt x="38388" y="0"/>
                  </a:cubicBezTo>
                  <a:close/>
                </a:path>
              </a:pathLst>
            </a:custGeom>
            <a:solidFill>
              <a:srgbClr val="FFFFFF"/>
            </a:solidFill>
            <a:ln w="38100" cap="sq">
              <a:solidFill>
                <a:srgbClr val="000000"/>
              </a:solidFill>
              <a:prstDash val="solid"/>
              <a:miter/>
            </a:ln>
          </p:spPr>
        </p:sp>
        <p:sp>
          <p:nvSpPr>
            <p:cNvPr id="13" name="TextBox 13"/>
            <p:cNvSpPr txBox="1"/>
            <p:nvPr/>
          </p:nvSpPr>
          <p:spPr>
            <a:xfrm>
              <a:off x="0" y="-19050"/>
              <a:ext cx="4124621" cy="1504107"/>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712710" y="2446828"/>
            <a:ext cx="2737457" cy="694174"/>
            <a:chOff x="0" y="-23678"/>
            <a:chExt cx="720976" cy="182828"/>
          </a:xfrm>
        </p:grpSpPr>
        <p:sp>
          <p:nvSpPr>
            <p:cNvPr id="15" name="Freeform 15"/>
            <p:cNvSpPr/>
            <p:nvPr/>
          </p:nvSpPr>
          <p:spPr>
            <a:xfrm>
              <a:off x="0" y="0"/>
              <a:ext cx="720976" cy="144728"/>
            </a:xfrm>
            <a:custGeom>
              <a:avLst/>
              <a:gdLst/>
              <a:ahLst/>
              <a:cxnLst/>
              <a:rect l="l" t="t" r="r" b="b"/>
              <a:pathLst>
                <a:path w="720976" h="144728">
                  <a:moveTo>
                    <a:pt x="56563" y="0"/>
                  </a:moveTo>
                  <a:lnTo>
                    <a:pt x="664414" y="0"/>
                  </a:lnTo>
                  <a:cubicBezTo>
                    <a:pt x="679415" y="0"/>
                    <a:pt x="693802" y="5959"/>
                    <a:pt x="704410" y="16567"/>
                  </a:cubicBezTo>
                  <a:cubicBezTo>
                    <a:pt x="715017" y="27174"/>
                    <a:pt x="720976" y="41561"/>
                    <a:pt x="720976" y="56563"/>
                  </a:cubicBezTo>
                  <a:lnTo>
                    <a:pt x="720976" y="88165"/>
                  </a:lnTo>
                  <a:cubicBezTo>
                    <a:pt x="720976" y="103166"/>
                    <a:pt x="715017" y="117553"/>
                    <a:pt x="704410" y="128161"/>
                  </a:cubicBezTo>
                  <a:cubicBezTo>
                    <a:pt x="693802" y="138769"/>
                    <a:pt x="679415" y="144728"/>
                    <a:pt x="664414" y="144728"/>
                  </a:cubicBezTo>
                  <a:lnTo>
                    <a:pt x="56563" y="144728"/>
                  </a:lnTo>
                  <a:cubicBezTo>
                    <a:pt x="41561" y="144728"/>
                    <a:pt x="27174" y="138769"/>
                    <a:pt x="16567" y="128161"/>
                  </a:cubicBezTo>
                  <a:cubicBezTo>
                    <a:pt x="5959" y="117553"/>
                    <a:pt x="0" y="103166"/>
                    <a:pt x="0" y="88165"/>
                  </a:cubicBezTo>
                  <a:lnTo>
                    <a:pt x="0" y="56563"/>
                  </a:lnTo>
                  <a:cubicBezTo>
                    <a:pt x="0" y="41561"/>
                    <a:pt x="5959" y="27174"/>
                    <a:pt x="16567" y="16567"/>
                  </a:cubicBezTo>
                  <a:cubicBezTo>
                    <a:pt x="27174" y="5959"/>
                    <a:pt x="41561" y="0"/>
                    <a:pt x="56563" y="0"/>
                  </a:cubicBezTo>
                  <a:close/>
                </a:path>
              </a:pathLst>
            </a:custGeom>
            <a:solidFill>
              <a:srgbClr val="1A1A1A"/>
            </a:solidFill>
          </p:spPr>
        </p:sp>
        <p:sp>
          <p:nvSpPr>
            <p:cNvPr id="16" name="TextBox 16"/>
            <p:cNvSpPr txBox="1"/>
            <p:nvPr/>
          </p:nvSpPr>
          <p:spPr>
            <a:xfrm>
              <a:off x="0" y="-23678"/>
              <a:ext cx="720976" cy="182828"/>
            </a:xfrm>
            <a:prstGeom prst="rect">
              <a:avLst/>
            </a:prstGeom>
          </p:spPr>
          <p:txBody>
            <a:bodyPr lIns="50800" tIns="50800" rIns="50800" bIns="50800" rtlCol="0" anchor="ctr"/>
            <a:lstStyle/>
            <a:p>
              <a:pPr marL="0" lvl="0" indent="0" algn="ctr">
                <a:lnSpc>
                  <a:spcPts val="3286"/>
                </a:lnSpc>
                <a:spcBef>
                  <a:spcPct val="0"/>
                </a:spcBef>
              </a:pPr>
              <a:r>
                <a:rPr lang="en-US" sz="2381" spc="23" dirty="0">
                  <a:solidFill>
                    <a:srgbClr val="FFFFFF"/>
                  </a:solidFill>
                  <a:latin typeface="DM Sans Bold"/>
                </a:rPr>
                <a:t>METHOD USED:</a:t>
              </a:r>
            </a:p>
          </p:txBody>
        </p:sp>
      </p:grpSp>
      <p:sp>
        <p:nvSpPr>
          <p:cNvPr id="17" name="TextBox 17"/>
          <p:cNvSpPr txBox="1"/>
          <p:nvPr/>
        </p:nvSpPr>
        <p:spPr>
          <a:xfrm>
            <a:off x="1028700" y="3154691"/>
            <a:ext cx="4154581" cy="785622"/>
          </a:xfrm>
          <a:prstGeom prst="rect">
            <a:avLst/>
          </a:prstGeom>
        </p:spPr>
        <p:txBody>
          <a:bodyPr lIns="0" tIns="0" rIns="0" bIns="0" rtlCol="0" anchor="t">
            <a:spAutoFit/>
          </a:bodyPr>
          <a:lstStyle/>
          <a:p>
            <a:pPr marL="0" lvl="0" indent="0" algn="ctr">
              <a:lnSpc>
                <a:spcPts val="3174"/>
              </a:lnSpc>
              <a:spcBef>
                <a:spcPct val="0"/>
              </a:spcBef>
            </a:pPr>
            <a:r>
              <a:rPr lang="en-US" sz="2300" spc="225">
                <a:solidFill>
                  <a:srgbClr val="231F20"/>
                </a:solidFill>
                <a:latin typeface="DM Sans Bold"/>
              </a:rPr>
              <a:t>Predictive Modeling with Linear Regression</a:t>
            </a:r>
          </a:p>
        </p:txBody>
      </p:sp>
      <p:grpSp>
        <p:nvGrpSpPr>
          <p:cNvPr id="18" name="Group 18"/>
          <p:cNvGrpSpPr/>
          <p:nvPr/>
        </p:nvGrpSpPr>
        <p:grpSpPr>
          <a:xfrm>
            <a:off x="569604" y="5208404"/>
            <a:ext cx="5309315" cy="4699316"/>
            <a:chOff x="0" y="0"/>
            <a:chExt cx="5495071" cy="4863730"/>
          </a:xfrm>
        </p:grpSpPr>
        <p:sp>
          <p:nvSpPr>
            <p:cNvPr id="19" name="Freeform 19"/>
            <p:cNvSpPr/>
            <p:nvPr/>
          </p:nvSpPr>
          <p:spPr>
            <a:xfrm>
              <a:off x="0" y="0"/>
              <a:ext cx="5495070" cy="4863730"/>
            </a:xfrm>
            <a:custGeom>
              <a:avLst/>
              <a:gdLst/>
              <a:ahLst/>
              <a:cxnLst/>
              <a:rect l="l" t="t" r="r" b="b"/>
              <a:pathLst>
                <a:path w="5495070" h="4863730">
                  <a:moveTo>
                    <a:pt x="0" y="0"/>
                  </a:moveTo>
                  <a:lnTo>
                    <a:pt x="5495070" y="0"/>
                  </a:lnTo>
                  <a:lnTo>
                    <a:pt x="5495070" y="4863730"/>
                  </a:lnTo>
                  <a:lnTo>
                    <a:pt x="0" y="4863730"/>
                  </a:lnTo>
                  <a:close/>
                </a:path>
              </a:pathLst>
            </a:custGeom>
            <a:solidFill>
              <a:srgbClr val="CCCCCC"/>
            </a:solidFill>
            <a:ln w="38100" cap="sq">
              <a:solidFill>
                <a:srgbClr val="FFFFFF"/>
              </a:solidFill>
              <a:prstDash val="solid"/>
              <a:miter/>
            </a:ln>
          </p:spPr>
        </p:sp>
        <p:sp>
          <p:nvSpPr>
            <p:cNvPr id="20" name="TextBox 20"/>
            <p:cNvSpPr txBox="1"/>
            <p:nvPr/>
          </p:nvSpPr>
          <p:spPr>
            <a:xfrm>
              <a:off x="0" y="-19050"/>
              <a:ext cx="5495071" cy="488278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739291" y="4557668"/>
            <a:ext cx="2809598" cy="788352"/>
            <a:chOff x="0" y="-28386"/>
            <a:chExt cx="748950" cy="210150"/>
          </a:xfrm>
        </p:grpSpPr>
        <p:sp>
          <p:nvSpPr>
            <p:cNvPr id="22" name="Freeform 22"/>
            <p:cNvSpPr/>
            <p:nvPr/>
          </p:nvSpPr>
          <p:spPr>
            <a:xfrm>
              <a:off x="0" y="0"/>
              <a:ext cx="748950" cy="162525"/>
            </a:xfrm>
            <a:custGeom>
              <a:avLst/>
              <a:gdLst/>
              <a:ahLst/>
              <a:cxnLst/>
              <a:rect l="l" t="t" r="r" b="b"/>
              <a:pathLst>
                <a:path w="748950" h="162525">
                  <a:moveTo>
                    <a:pt x="55111" y="0"/>
                  </a:moveTo>
                  <a:lnTo>
                    <a:pt x="693839" y="0"/>
                  </a:lnTo>
                  <a:cubicBezTo>
                    <a:pt x="724276" y="0"/>
                    <a:pt x="748950" y="24674"/>
                    <a:pt x="748950" y="55111"/>
                  </a:cubicBezTo>
                  <a:lnTo>
                    <a:pt x="748950" y="107414"/>
                  </a:lnTo>
                  <a:cubicBezTo>
                    <a:pt x="748950" y="122031"/>
                    <a:pt x="743143" y="136048"/>
                    <a:pt x="732808" y="146383"/>
                  </a:cubicBezTo>
                  <a:cubicBezTo>
                    <a:pt x="722473" y="156719"/>
                    <a:pt x="708455" y="162525"/>
                    <a:pt x="693839" y="162525"/>
                  </a:cubicBezTo>
                  <a:lnTo>
                    <a:pt x="55111" y="162525"/>
                  </a:lnTo>
                  <a:cubicBezTo>
                    <a:pt x="40494" y="162525"/>
                    <a:pt x="26477" y="156719"/>
                    <a:pt x="16141" y="146383"/>
                  </a:cubicBezTo>
                  <a:cubicBezTo>
                    <a:pt x="5806" y="136048"/>
                    <a:pt x="0" y="122031"/>
                    <a:pt x="0" y="107414"/>
                  </a:cubicBezTo>
                  <a:lnTo>
                    <a:pt x="0" y="55111"/>
                  </a:lnTo>
                  <a:cubicBezTo>
                    <a:pt x="0" y="40494"/>
                    <a:pt x="5806" y="26477"/>
                    <a:pt x="16141" y="16141"/>
                  </a:cubicBezTo>
                  <a:cubicBezTo>
                    <a:pt x="26477" y="5806"/>
                    <a:pt x="40494" y="0"/>
                    <a:pt x="55111" y="0"/>
                  </a:cubicBezTo>
                  <a:close/>
                </a:path>
              </a:pathLst>
            </a:custGeom>
            <a:solidFill>
              <a:srgbClr val="1A1A1A"/>
            </a:solidFill>
          </p:spPr>
        </p:sp>
        <p:sp>
          <p:nvSpPr>
            <p:cNvPr id="23" name="TextBox 23"/>
            <p:cNvSpPr txBox="1"/>
            <p:nvPr/>
          </p:nvSpPr>
          <p:spPr>
            <a:xfrm>
              <a:off x="0" y="-28386"/>
              <a:ext cx="748950" cy="210150"/>
            </a:xfrm>
            <a:prstGeom prst="rect">
              <a:avLst/>
            </a:prstGeom>
          </p:spPr>
          <p:txBody>
            <a:bodyPr lIns="50800" tIns="50800" rIns="50800" bIns="50800" rtlCol="0" anchor="ctr"/>
            <a:lstStyle/>
            <a:p>
              <a:pPr marL="0" lvl="0" indent="0" algn="ctr">
                <a:lnSpc>
                  <a:spcPts val="3838"/>
                </a:lnSpc>
                <a:spcBef>
                  <a:spcPct val="0"/>
                </a:spcBef>
              </a:pPr>
              <a:r>
                <a:rPr lang="en-US" sz="2781" spc="27" dirty="0">
                  <a:solidFill>
                    <a:srgbClr val="FFFFFF"/>
                  </a:solidFill>
                  <a:latin typeface="DM Sans Bold"/>
                </a:rPr>
                <a:t>OBSERVATION</a:t>
              </a:r>
            </a:p>
          </p:txBody>
        </p:sp>
      </p:grpSp>
      <p:sp>
        <p:nvSpPr>
          <p:cNvPr id="24" name="TextBox 24"/>
          <p:cNvSpPr txBox="1"/>
          <p:nvPr/>
        </p:nvSpPr>
        <p:spPr>
          <a:xfrm>
            <a:off x="669014" y="5346022"/>
            <a:ext cx="5110493" cy="4385979"/>
          </a:xfrm>
          <a:prstGeom prst="rect">
            <a:avLst/>
          </a:prstGeom>
        </p:spPr>
        <p:txBody>
          <a:bodyPr lIns="0" tIns="0" rIns="0" bIns="0" rtlCol="0" anchor="t">
            <a:spAutoFit/>
          </a:bodyPr>
          <a:lstStyle/>
          <a:p>
            <a:pPr marL="497447" lvl="1" indent="-248723">
              <a:lnSpc>
                <a:spcPts val="3179"/>
              </a:lnSpc>
              <a:buFont typeface="Arial"/>
              <a:buChar char="•"/>
            </a:pPr>
            <a:r>
              <a:rPr lang="en-US" sz="2304" spc="225">
                <a:solidFill>
                  <a:srgbClr val="231F20"/>
                </a:solidFill>
                <a:latin typeface="DM Sans"/>
              </a:rPr>
              <a:t>The black dots should cluster closely around the red dashed line and this alignment signifies a good fit between actual and predicted values. </a:t>
            </a:r>
          </a:p>
          <a:p>
            <a:pPr marL="497447" lvl="1" indent="-248723">
              <a:lnSpc>
                <a:spcPts val="3179"/>
              </a:lnSpc>
              <a:buFont typeface="Arial"/>
              <a:buChar char="•"/>
            </a:pPr>
            <a:r>
              <a:rPr lang="en-US" sz="2304" spc="225">
                <a:solidFill>
                  <a:srgbClr val="231F20"/>
                </a:solidFill>
                <a:latin typeface="DM Sans"/>
              </a:rPr>
              <a:t>Points far from the line (either left or right) exert more influence on the fitted line. These outliers can pull the line toward them.</a:t>
            </a:r>
          </a:p>
        </p:txBody>
      </p:sp>
      <p:sp>
        <p:nvSpPr>
          <p:cNvPr id="26" name="TextBox 20">
            <a:extLst>
              <a:ext uri="{FF2B5EF4-FFF2-40B4-BE49-F238E27FC236}">
                <a16:creationId xmlns:a16="http://schemas.microsoft.com/office/drawing/2014/main" id="{6F996DD1-E4B5-4BDF-9C50-607408E4A7FF}"/>
              </a:ext>
            </a:extLst>
          </p:cNvPr>
          <p:cNvSpPr txBox="1"/>
          <p:nvPr/>
        </p:nvSpPr>
        <p:spPr>
          <a:xfrm>
            <a:off x="-212882" y="262197"/>
            <a:ext cx="2197595" cy="1623265"/>
          </a:xfrm>
          <a:prstGeom prst="rect">
            <a:avLst/>
          </a:prstGeom>
          <a:ln>
            <a:noFill/>
          </a:ln>
        </p:spPr>
        <p:txBody>
          <a:bodyPr wrap="square" lIns="0" tIns="0" rIns="0" bIns="0" rtlCol="0" anchor="t">
            <a:spAutoFit/>
          </a:bodyPr>
          <a:lstStyle/>
          <a:p>
            <a:pPr algn="ctr">
              <a:lnSpc>
                <a:spcPts val="14051"/>
              </a:lnSpc>
            </a:pPr>
            <a:r>
              <a:rPr lang="en-US" sz="10036" dirty="0">
                <a:solidFill>
                  <a:srgbClr val="FFED00"/>
                </a:solidFill>
                <a:highlight>
                  <a:srgbClr val="000000"/>
                </a:highlight>
                <a:latin typeface="Impact"/>
              </a:rPr>
              <a:t>#4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1035</Words>
  <Application>Microsoft Macintosh PowerPoint</Application>
  <PresentationFormat>Custom</PresentationFormat>
  <Paragraphs>79</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Montserrat Classic Bold</vt:lpstr>
      <vt:lpstr>Oswald Bold</vt:lpstr>
      <vt:lpstr>Impact</vt:lpstr>
      <vt:lpstr>DM Sans Bold</vt:lpstr>
      <vt:lpstr>Arial</vt:lpstr>
      <vt:lpstr>Oswald</vt:lpstr>
      <vt:lpstr>DM Sans</vt:lpstr>
      <vt:lpstr>Calibri</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FIFA Insight Crew</dc:title>
  <cp:lastModifiedBy>Sanchi Gupta</cp:lastModifiedBy>
  <cp:revision>2</cp:revision>
  <dcterms:created xsi:type="dcterms:W3CDTF">2006-08-16T00:00:00Z</dcterms:created>
  <dcterms:modified xsi:type="dcterms:W3CDTF">2024-02-14T21:49:08Z</dcterms:modified>
  <dc:identifier>DAFxLsITgik</dc:identifier>
</cp:coreProperties>
</file>